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116"/>
  </p:notesMasterIdLst>
  <p:sldIdLst>
    <p:sldId id="333" r:id="rId3"/>
    <p:sldId id="256" r:id="rId4"/>
    <p:sldId id="334" r:id="rId5"/>
    <p:sldId id="335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82" r:id="rId25"/>
    <p:sldId id="278" r:id="rId26"/>
    <p:sldId id="283" r:id="rId27"/>
    <p:sldId id="286" r:id="rId28"/>
    <p:sldId id="337" r:id="rId29"/>
    <p:sldId id="336" r:id="rId30"/>
    <p:sldId id="338" r:id="rId31"/>
    <p:sldId id="287" r:id="rId32"/>
    <p:sldId id="288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319" r:id="rId58"/>
    <p:sldId id="320" r:id="rId59"/>
    <p:sldId id="321" r:id="rId60"/>
    <p:sldId id="323" r:id="rId61"/>
    <p:sldId id="324" r:id="rId62"/>
    <p:sldId id="325" r:id="rId63"/>
    <p:sldId id="327" r:id="rId64"/>
    <p:sldId id="328" r:id="rId65"/>
    <p:sldId id="329" r:id="rId66"/>
    <p:sldId id="331" r:id="rId67"/>
    <p:sldId id="339" r:id="rId68"/>
    <p:sldId id="340" r:id="rId69"/>
    <p:sldId id="332" r:id="rId70"/>
    <p:sldId id="313" r:id="rId71"/>
    <p:sldId id="318" r:id="rId72"/>
    <p:sldId id="326" r:id="rId73"/>
    <p:sldId id="341" r:id="rId74"/>
    <p:sldId id="342" r:id="rId75"/>
    <p:sldId id="343" r:id="rId76"/>
    <p:sldId id="375" r:id="rId77"/>
    <p:sldId id="376" r:id="rId78"/>
    <p:sldId id="344" r:id="rId79"/>
    <p:sldId id="346" r:id="rId80"/>
    <p:sldId id="347" r:id="rId81"/>
    <p:sldId id="348" r:id="rId82"/>
    <p:sldId id="349" r:id="rId83"/>
    <p:sldId id="351" r:id="rId84"/>
    <p:sldId id="352" r:id="rId85"/>
    <p:sldId id="353" r:id="rId86"/>
    <p:sldId id="354" r:id="rId87"/>
    <p:sldId id="356" r:id="rId88"/>
    <p:sldId id="377" r:id="rId89"/>
    <p:sldId id="357" r:id="rId90"/>
    <p:sldId id="378" r:id="rId91"/>
    <p:sldId id="358" r:id="rId92"/>
    <p:sldId id="379" r:id="rId93"/>
    <p:sldId id="360" r:id="rId94"/>
    <p:sldId id="380" r:id="rId95"/>
    <p:sldId id="361" r:id="rId96"/>
    <p:sldId id="381" r:id="rId97"/>
    <p:sldId id="362" r:id="rId98"/>
    <p:sldId id="382" r:id="rId99"/>
    <p:sldId id="363" r:id="rId100"/>
    <p:sldId id="365" r:id="rId101"/>
    <p:sldId id="366" r:id="rId102"/>
    <p:sldId id="367" r:id="rId103"/>
    <p:sldId id="369" r:id="rId104"/>
    <p:sldId id="370" r:id="rId105"/>
    <p:sldId id="371" r:id="rId106"/>
    <p:sldId id="383" r:id="rId107"/>
    <p:sldId id="372" r:id="rId108"/>
    <p:sldId id="384" r:id="rId109"/>
    <p:sldId id="385" r:id="rId110"/>
    <p:sldId id="387" r:id="rId111"/>
    <p:sldId id="345" r:id="rId112"/>
    <p:sldId id="355" r:id="rId113"/>
    <p:sldId id="386" r:id="rId114"/>
    <p:sldId id="388" r:id="rId1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356" autoAdjust="0"/>
  </p:normalViewPr>
  <p:slideViewPr>
    <p:cSldViewPr snapToGrid="0">
      <p:cViewPr varScale="1">
        <p:scale>
          <a:sx n="90" d="100"/>
          <a:sy n="90" d="100"/>
        </p:scale>
        <p:origin x="1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styl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HTML/Element/link" TargetMode="External"/><Relationship Id="rId4" Type="http://schemas.openxmlformats.org/officeDocument/2006/relationships/hyperlink" Target="https://developer.mozilla.org/en-US/docs/Web/HTML/Element/style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lint.org/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var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cope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length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lice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Arithmetic_Operators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#function_parameters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Statements/return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Control_flow_and_error_handling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Comparison_Operators" TargetMode="Externa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querySelectorAll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Events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Events" TargetMode="External"/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3264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pPr>
              <a:buNone/>
            </a:pPr>
            <a:r>
              <a:rPr lang="en-US" dirty="0"/>
              <a:t>• Exercise estimation time: 15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pPr>
              <a:buNone/>
            </a:pPr>
            <a:r>
              <a:rPr lang="en-US" dirty="0"/>
              <a:t>• Exercise estimation time: 25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8201-0823-3D4E-0135-1FFB8EDA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16C85-0369-9424-AA51-AC3968D0F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EEB3E-0AFE-5398-FB24-9266E1D3D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813E-FC07-D65E-5D1D-10F5D912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920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meaning of “Cascading” via the waterfall analogy—styles flow from general to specific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that CSS separates presentation from content, improving maintainability.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What is CSS?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Introduction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CSS: The Definitive Guide</a:t>
            </a:r>
            <a:r>
              <a:rPr lang="en-US" dirty="0"/>
              <a:t> by Eric A. Meyer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3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a plain HTML page and then layer on CSS incrementally (colors, fonts, layout).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Live‑code a minimal HTML page and toggle CSS on/off to illustrate impact.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Site - https://dinoduvnjak.github.io/css-toogle/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3):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&lt;p </a:t>
            </a:r>
            <a:r>
              <a:rPr lang="hr-HR" dirty="0" err="1"/>
              <a:t>style</a:t>
            </a:r>
            <a:r>
              <a:rPr lang="hr-HR" dirty="0"/>
              <a:t>="</a:t>
            </a:r>
            <a:r>
              <a:rPr lang="hr-HR" dirty="0" err="1"/>
              <a:t>color:red</a:t>
            </a:r>
            <a:r>
              <a:rPr lang="hr-HR" dirty="0"/>
              <a:t>"&gt;…&lt;/p&gt;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for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tweaks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4):</a:t>
            </a:r>
            <a:r>
              <a:rPr lang="hr-HR" dirty="0"/>
              <a:t> Show a &lt;</a:t>
            </a:r>
            <a:r>
              <a:rPr lang="hr-HR" dirty="0" err="1"/>
              <a:t>style</a:t>
            </a:r>
            <a:r>
              <a:rPr lang="hr-HR" dirty="0"/>
              <a:t>&gt;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&lt;</a:t>
            </a:r>
            <a:r>
              <a:rPr lang="hr-HR" dirty="0" err="1"/>
              <a:t>head</a:t>
            </a:r>
            <a:r>
              <a:rPr lang="hr-HR" dirty="0"/>
              <a:t>&gt;; note </a:t>
            </a:r>
            <a:r>
              <a:rPr lang="hr-HR" dirty="0" err="1"/>
              <a:t>duplication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5):</a:t>
            </a:r>
            <a:r>
              <a:rPr lang="hr-HR" dirty="0"/>
              <a:t> </a:t>
            </a:r>
            <a:r>
              <a:rPr lang="hr-HR" dirty="0" err="1"/>
              <a:t>Create</a:t>
            </a:r>
            <a:r>
              <a:rPr lang="hr-HR" dirty="0"/>
              <a:t> a separate .</a:t>
            </a:r>
            <a:r>
              <a:rPr lang="hr-HR" dirty="0" err="1"/>
              <a:t>css</a:t>
            </a:r>
            <a:r>
              <a:rPr lang="hr-HR" dirty="0"/>
              <a:t> file, link via &lt;link&gt;;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benefits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Using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Inline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Styles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The</a:t>
            </a:r>
            <a:r>
              <a:rPr lang="hr-HR" dirty="0">
                <a:hlinkClick r:id="rId4"/>
              </a:rPr>
              <a:t> &lt;</a:t>
            </a:r>
            <a:r>
              <a:rPr lang="hr-HR" dirty="0" err="1">
                <a:hlinkClick r:id="rId4"/>
              </a:rPr>
              <a:t>style</a:t>
            </a:r>
            <a:r>
              <a:rPr lang="hr-HR" dirty="0">
                <a:hlinkClick r:id="rId4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The &lt;link&gt; Element for CSS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Encourage side‑by‑side file explorer + browser view for instant feedback.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 estimation time: 25 min / individual</a:t>
            </a:r>
            <a:endParaRPr lang="hr-HR" dirty="0"/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https://github.com/dinoDuvnjak/CTK/tree/main/SHIFT4IT/css-introduction/3.1-methods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Element Selectors:</a:t>
            </a:r>
            <a:r>
              <a:rPr lang="en-US" dirty="0"/>
              <a:t> Style all &lt;p&gt;, &lt;h1&gt;,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Selectors:</a:t>
            </a:r>
            <a:r>
              <a:rPr lang="en-US" dirty="0"/>
              <a:t> Reuse .highlight across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 Selectors:</a:t>
            </a:r>
            <a:r>
              <a:rPr lang="en-US" dirty="0"/>
              <a:t> Use #main-header once; discuss specificity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Attribute Selectors:</a:t>
            </a:r>
            <a:r>
              <a:rPr lang="en-US" dirty="0"/>
              <a:t> Target [type="text"]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Universal Selector:</a:t>
            </a:r>
            <a:r>
              <a:rPr lang="en-US" dirty="0"/>
              <a:t> Use * { margin:0 } as a reset.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12: “CSS – Exercise 2”</a:t>
            </a:r>
          </a:p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setting background-color and color using named colors, hex codes, and </a:t>
            </a:r>
            <a:r>
              <a:rPr lang="en-US" dirty="0" err="1"/>
              <a:t>rgb</a:t>
            </a:r>
            <a:r>
              <a:rPr lang="en-US" dirty="0"/>
              <a:t>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consistency: pick a small palette and reuse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Color Values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https://github.com/dinoDuvnjak/CTK/tree/main/Bootcamp/css-uvod/2.2-css-selektori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8491-0269-91BD-3D2D-03E27B34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F194D-CA9C-B8E1-52B5-4E7594F22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E71B0-1558-904F-3A1A-40FAD4F5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45FA-1F10-F066-E3C9-544FA200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0517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Slide</a:t>
            </a:r>
            <a:r>
              <a:rPr lang="hr-HR" b="1" dirty="0"/>
              <a:t> 16: “CSS – </a:t>
            </a:r>
            <a:r>
              <a:rPr lang="hr-HR" b="1" dirty="0" err="1"/>
              <a:t>Box</a:t>
            </a:r>
            <a:r>
              <a:rPr lang="hr-HR" b="1" dirty="0"/>
              <a:t> Model”</a:t>
            </a:r>
          </a:p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Live‑</a:t>
            </a:r>
            <a:r>
              <a:rPr lang="hr-HR" dirty="0" err="1"/>
              <a:t>inspect</a:t>
            </a:r>
            <a:r>
              <a:rPr lang="hr-HR" dirty="0"/>
              <a:t> element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DevTools</a:t>
            </a:r>
            <a:r>
              <a:rPr lang="hr-HR" dirty="0"/>
              <a:t> to show </a:t>
            </a:r>
            <a:r>
              <a:rPr lang="hr-HR" dirty="0" err="1"/>
              <a:t>content</a:t>
            </a:r>
            <a:r>
              <a:rPr lang="hr-HR" dirty="0"/>
              <a:t>, </a:t>
            </a:r>
            <a:r>
              <a:rPr lang="hr-HR" dirty="0" err="1"/>
              <a:t>padding</a:t>
            </a:r>
            <a:r>
              <a:rPr lang="hr-HR" dirty="0"/>
              <a:t>, </a:t>
            </a:r>
            <a:r>
              <a:rPr lang="hr-HR" dirty="0" err="1"/>
              <a:t>border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margin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Explain how box-sizing: border-box; alters box calculations.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that &lt;div&gt; is a generic container; discuss semantic alternatives (&lt;section&gt;, &lt;article&gt;).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grouping of elements into flex or grid containers.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18 (</a:t>
            </a:r>
            <a:r>
              <a:rPr lang="hr-HR" b="1" dirty="0" err="1"/>
              <a:t>Cascade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rule</a:t>
            </a:r>
            <a:r>
              <a:rPr lang="hr-HR" dirty="0"/>
              <a:t> </a:t>
            </a:r>
            <a:r>
              <a:rPr lang="hr-HR" dirty="0" err="1"/>
              <a:t>order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CSS file </a:t>
            </a:r>
            <a:r>
              <a:rPr lang="hr-HR" dirty="0" err="1"/>
              <a:t>affecting</a:t>
            </a:r>
            <a:r>
              <a:rPr lang="hr-HR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19 (</a:t>
            </a:r>
            <a:r>
              <a:rPr lang="hr-HR" b="1" dirty="0" err="1"/>
              <a:t>Selector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Walk</a:t>
            </a:r>
            <a:r>
              <a:rPr lang="hr-HR" dirty="0"/>
              <a:t> </a:t>
            </a:r>
            <a:r>
              <a:rPr lang="hr-HR" dirty="0" err="1"/>
              <a:t>through</a:t>
            </a:r>
            <a:r>
              <a:rPr lang="hr-HR" dirty="0"/>
              <a:t> element → </a:t>
            </a:r>
            <a:r>
              <a:rPr lang="hr-HR" dirty="0" err="1"/>
              <a:t>class</a:t>
            </a:r>
            <a:r>
              <a:rPr lang="hr-HR" dirty="0"/>
              <a:t> → </a:t>
            </a:r>
            <a:r>
              <a:rPr lang="hr-HR" dirty="0" err="1"/>
              <a:t>attribute</a:t>
            </a:r>
            <a:r>
              <a:rPr lang="hr-HR" dirty="0"/>
              <a:t> → ID </a:t>
            </a:r>
            <a:r>
              <a:rPr lang="hr-HR" dirty="0" err="1"/>
              <a:t>ranking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20 (</a:t>
            </a:r>
            <a:r>
              <a:rPr lang="hr-HR" b="1" dirty="0" err="1"/>
              <a:t>Inline</a:t>
            </a:r>
            <a:r>
              <a:rPr lang="hr-HR" b="1" dirty="0"/>
              <a:t> </a:t>
            </a:r>
            <a:r>
              <a:rPr lang="hr-HR" b="1" dirty="0" err="1"/>
              <a:t>Style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 </a:t>
            </a:r>
            <a:r>
              <a:rPr lang="hr-HR" dirty="0" err="1"/>
              <a:t>beating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external</a:t>
            </a:r>
            <a:r>
              <a:rPr lang="hr-HR" dirty="0"/>
              <a:t>/</a:t>
            </a:r>
            <a:r>
              <a:rPr lang="hr-HR" dirty="0" err="1"/>
              <a:t>internal</a:t>
            </a:r>
            <a:r>
              <a:rPr lang="hr-HR" dirty="0"/>
              <a:t> </a:t>
            </a:r>
            <a:r>
              <a:rPr lang="hr-HR" dirty="0" err="1"/>
              <a:t>rules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21 (!</a:t>
            </a:r>
            <a:r>
              <a:rPr lang="hr-HR" b="1" dirty="0" err="1"/>
              <a:t>important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Warn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maintenance</a:t>
            </a:r>
            <a:r>
              <a:rPr lang="hr-HR" dirty="0"/>
              <a:t> </a:t>
            </a:r>
            <a:r>
              <a:rPr lang="hr-HR" dirty="0" err="1"/>
              <a:t>headaches</a:t>
            </a:r>
            <a:r>
              <a:rPr lang="hr-HR" dirty="0"/>
              <a:t>—</a:t>
            </a:r>
            <a:r>
              <a:rPr lang="hr-HR" dirty="0" err="1"/>
              <a:t>reserve</a:t>
            </a:r>
            <a:r>
              <a:rPr lang="hr-HR" dirty="0"/>
              <a:t> for </a:t>
            </a:r>
            <a:r>
              <a:rPr lang="hr-HR" dirty="0" err="1"/>
              <a:t>special</a:t>
            </a:r>
            <a:r>
              <a:rPr lang="hr-HR" dirty="0"/>
              <a:t> </a:t>
            </a:r>
            <a:r>
              <a:rPr lang="hr-HR" dirty="0" err="1"/>
              <a:t>cases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the reference image and challenge students to replicate layout, colors, and typography.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 of Flexbox or Grid if they wish, even though it’s not yet covered.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30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CODE - https://github.com/dinoDuvnjak/CTK/tree/main/Bootcamp/css-uvod/2.3-css-cascade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23 (</a:t>
            </a:r>
            <a:r>
              <a:rPr lang="hr-HR" b="1" dirty="0" err="1"/>
              <a:t>Static</a:t>
            </a:r>
            <a:r>
              <a:rPr lang="hr-HR" b="1" dirty="0"/>
              <a:t> &amp; </a:t>
            </a:r>
            <a:r>
              <a:rPr lang="hr-HR" b="1" dirty="0" err="1"/>
              <a:t>Relative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position:relative</a:t>
            </a:r>
            <a:r>
              <a:rPr lang="hr-HR" dirty="0"/>
              <a:t>; top/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offsets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24 (</a:t>
            </a:r>
            <a:r>
              <a:rPr lang="hr-HR" b="1" dirty="0" err="1"/>
              <a:t>Absolute</a:t>
            </a:r>
            <a:r>
              <a:rPr lang="hr-HR" b="1" dirty="0"/>
              <a:t> &amp; </a:t>
            </a:r>
            <a:r>
              <a:rPr lang="hr-HR" b="1" dirty="0" err="1"/>
              <a:t>Fixed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within</a:t>
            </a:r>
            <a:r>
              <a:rPr lang="hr-HR" dirty="0"/>
              <a:t> a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parent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fixed</a:t>
            </a:r>
            <a:r>
              <a:rPr lang="hr-HR" dirty="0"/>
              <a:t> </a:t>
            </a:r>
            <a:r>
              <a:rPr lang="hr-HR" dirty="0" err="1"/>
              <a:t>headers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25 (Z‑Index):</a:t>
            </a:r>
            <a:r>
              <a:rPr lang="hr-HR" dirty="0"/>
              <a:t> </a:t>
            </a:r>
            <a:r>
              <a:rPr lang="hr-HR" dirty="0" err="1"/>
              <a:t>Illustrate</a:t>
            </a:r>
            <a:r>
              <a:rPr lang="hr-HR" dirty="0"/>
              <a:t> </a:t>
            </a:r>
            <a:r>
              <a:rPr lang="hr-HR" dirty="0" err="1"/>
              <a:t>stacking</a:t>
            </a:r>
            <a:r>
              <a:rPr lang="hr-HR" dirty="0"/>
              <a:t> </a:t>
            </a:r>
            <a:r>
              <a:rPr lang="hr-HR" dirty="0" err="1"/>
              <a:t>context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how </a:t>
            </a:r>
            <a:r>
              <a:rPr lang="hr-HR" dirty="0" err="1"/>
              <a:t>higher</a:t>
            </a:r>
            <a:r>
              <a:rPr lang="hr-HR" dirty="0"/>
              <a:t> z-index </a:t>
            </a:r>
            <a:r>
              <a:rPr lang="hr-HR" dirty="0" err="1"/>
              <a:t>brings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forward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layout mockup that requires precise positioning and layering.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Advise use of </a:t>
            </a:r>
            <a:r>
              <a:rPr lang="en-US" dirty="0" err="1"/>
              <a:t>DevTools</a:t>
            </a:r>
            <a:r>
              <a:rPr lang="en-US" dirty="0"/>
              <a:t> to tweak top, left, and z-index interactively.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25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CodePen</a:t>
            </a:r>
            <a:r>
              <a:rPr lang="en-US" dirty="0">
                <a:hlinkClick r:id="rId3"/>
              </a:rPr>
              <a:t> – Z‑Index Playground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CODE - https://github.com/dinoDuvnjak/CTK/tree/main/Bootcamp/css-uvod/2.4-positioning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27 (</a:t>
            </a:r>
            <a:r>
              <a:rPr lang="hr-HR" b="1" dirty="0" err="1"/>
              <a:t>Block</a:t>
            </a:r>
            <a:r>
              <a:rPr lang="hr-HR" b="1" dirty="0"/>
              <a:t> vs </a:t>
            </a:r>
            <a:r>
              <a:rPr lang="hr-HR" b="1" dirty="0" err="1"/>
              <a:t>Inline</a:t>
            </a:r>
            <a:r>
              <a:rPr lang="hr-HR" b="1" dirty="0"/>
              <a:t>):</a:t>
            </a:r>
            <a:r>
              <a:rPr lang="hr-HR" dirty="0"/>
              <a:t> Show how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28 (</a:t>
            </a:r>
            <a:r>
              <a:rPr lang="hr-HR" b="1" dirty="0" err="1"/>
              <a:t>Inline‑Block</a:t>
            </a:r>
            <a:r>
              <a:rPr lang="hr-HR" b="1" dirty="0"/>
              <a:t> &amp; None):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inline‑block</a:t>
            </a:r>
            <a:r>
              <a:rPr lang="hr-HR" dirty="0"/>
              <a:t> </a:t>
            </a:r>
            <a:r>
              <a:rPr lang="hr-HR" dirty="0" err="1"/>
              <a:t>allowing</a:t>
            </a:r>
            <a:r>
              <a:rPr lang="hr-HR" dirty="0"/>
              <a:t> </a:t>
            </a:r>
            <a:r>
              <a:rPr lang="hr-HR" dirty="0" err="1"/>
              <a:t>width</a:t>
            </a:r>
            <a:r>
              <a:rPr lang="hr-HR" dirty="0"/>
              <a:t>/</a:t>
            </a:r>
            <a:r>
              <a:rPr lang="hr-HR" dirty="0" err="1"/>
              <a:t>height</a:t>
            </a:r>
            <a:r>
              <a:rPr lang="hr-HR" dirty="0"/>
              <a:t> vs </a:t>
            </a:r>
            <a:r>
              <a:rPr lang="hr-HR" dirty="0" err="1"/>
              <a:t>display:none</a:t>
            </a:r>
            <a:r>
              <a:rPr lang="hr-HR" dirty="0"/>
              <a:t> </a:t>
            </a:r>
            <a:r>
              <a:rPr lang="hr-HR" dirty="0" err="1"/>
              <a:t>hiding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altogether</a:t>
            </a:r>
            <a:r>
              <a:rPr lang="hr-HR" dirty="0"/>
              <a:t>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 simple grid of three squares and ask students to toggle between row and column layouts using display.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30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Flexbox</a:t>
            </a:r>
          </a:p>
          <a:p>
            <a:endParaRPr lang="en-US" dirty="0"/>
          </a:p>
          <a:p>
            <a:r>
              <a:rPr lang="en-US" dirty="0"/>
              <a:t>CODE - https://github.com/dinoDuvnjak/CTK/tree/main/Bootcamp/css-uvod/2.5-css-display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30–31 (Float Concepts):</a:t>
            </a:r>
            <a:r>
              <a:rPr lang="en-US" dirty="0"/>
              <a:t> Explain text wrapping around floated elements and why floats aren’t recommended for complex layouts.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32 (Exercise 6):</a:t>
            </a:r>
            <a:r>
              <a:rPr lang="en-US" dirty="0"/>
              <a:t> Ask students to float elements in a row, then clear the float for elements below.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30 min/individual</a:t>
            </a:r>
            <a:endParaRPr lang="hr-HR" dirty="0"/>
          </a:p>
          <a:p>
            <a:br>
              <a:rPr lang="en-US" dirty="0"/>
            </a:br>
            <a:r>
              <a:rPr lang="en-US" dirty="0"/>
              <a:t>CODE - https://github.com/dinoDuvnjak/CTK/tree/main/Bootcamp/css-uvod/2.6-css-float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33 (</a:t>
            </a:r>
            <a:r>
              <a:rPr lang="hr-HR" b="1" dirty="0" err="1"/>
              <a:t>Flexbox</a:t>
            </a:r>
            <a:r>
              <a:rPr lang="hr-HR" b="1" dirty="0"/>
              <a:t> &amp; Grid):</a:t>
            </a:r>
            <a:r>
              <a:rPr lang="hr-HR" dirty="0"/>
              <a:t> </a:t>
            </a:r>
            <a:r>
              <a:rPr lang="hr-HR" dirty="0" err="1"/>
              <a:t>Compare</a:t>
            </a:r>
            <a:r>
              <a:rPr lang="hr-HR" dirty="0"/>
              <a:t> use </a:t>
            </a:r>
            <a:r>
              <a:rPr lang="hr-HR" dirty="0" err="1"/>
              <a:t>cases</a:t>
            </a:r>
            <a:r>
              <a:rPr lang="hr-HR" dirty="0"/>
              <a:t>—</a:t>
            </a:r>
            <a:r>
              <a:rPr lang="hr-HR" dirty="0" err="1"/>
              <a:t>Flexbox</a:t>
            </a:r>
            <a:r>
              <a:rPr lang="hr-HR" dirty="0"/>
              <a:t> for one‑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, Grid for </a:t>
            </a:r>
            <a:r>
              <a:rPr lang="hr-HR" dirty="0" err="1"/>
              <a:t>two‑dimensional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34 (</a:t>
            </a:r>
            <a:r>
              <a:rPr lang="hr-HR" b="1" dirty="0" err="1"/>
              <a:t>Bootstrap</a:t>
            </a:r>
            <a:r>
              <a:rPr lang="hr-HR" b="1" dirty="0"/>
              <a:t>, </a:t>
            </a:r>
            <a:r>
              <a:rPr lang="hr-HR" b="1" dirty="0" err="1"/>
              <a:t>Tailwind</a:t>
            </a:r>
            <a:r>
              <a:rPr lang="hr-HR" b="1" dirty="0"/>
              <a:t>, </a:t>
            </a:r>
            <a:r>
              <a:rPr lang="hr-HR" b="1" dirty="0" err="1"/>
              <a:t>Bulma</a:t>
            </a:r>
            <a:r>
              <a:rPr lang="hr-HR" b="1" dirty="0"/>
              <a:t>, </a:t>
            </a:r>
            <a:r>
              <a:rPr lang="hr-HR" b="1" dirty="0" err="1"/>
              <a:t>Kendo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trade‑offs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custom</a:t>
            </a:r>
            <a:r>
              <a:rPr lang="hr-HR" dirty="0"/>
              <a:t> CSS vs </a:t>
            </a:r>
            <a:r>
              <a:rPr lang="hr-HR" dirty="0" err="1"/>
              <a:t>utilities</a:t>
            </a:r>
            <a:r>
              <a:rPr lang="hr-HR" dirty="0"/>
              <a:t>/</a:t>
            </a:r>
            <a:r>
              <a:rPr lang="hr-HR" dirty="0" err="1"/>
              <a:t>frameworks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Offer a checklist and rubric for grading (visual design, code quality, responsiveness, version control).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1 h/individual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 dirty="0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BDF1-76AC-2B23-74FF-A715A061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17C78C-0D52-02FA-6B88-CAEEF57F2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C9301-88BD-D67A-F21C-5B61AACCA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1C738-8D32-39C4-C4F8-B85AE5F43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5218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F05D-EE00-AEC6-033D-6A467650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790E5-4680-DD38-B94F-75B0DC988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85524-A169-5BE5-071C-FBCD67673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CACC0-ACE4-3B5C-38A5-4BCBB5DD2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3335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33E0-66BD-2BEB-F9DC-8F96DE71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353FC-77F7-EB72-556C-17E07D67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4EFC2-3DC8-2A15-AE57-44F1B754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5ABD-C23F-EF13-0E28-C46A35A29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884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Highlight</a:t>
            </a:r>
            <a:r>
              <a:rPr lang="hr-HR" dirty="0"/>
              <a:t> </a:t>
            </a:r>
            <a:r>
              <a:rPr lang="hr-HR" dirty="0" err="1"/>
              <a:t>JavaScript’s</a:t>
            </a:r>
            <a:r>
              <a:rPr lang="hr-HR" dirty="0"/>
              <a:t> </a:t>
            </a:r>
            <a:r>
              <a:rPr lang="hr-HR" dirty="0" err="1"/>
              <a:t>ubiquity</a:t>
            </a:r>
            <a:r>
              <a:rPr lang="hr-HR" dirty="0"/>
              <a:t>: front‑</a:t>
            </a:r>
            <a:r>
              <a:rPr lang="hr-HR" dirty="0" err="1"/>
              <a:t>end</a:t>
            </a:r>
            <a:r>
              <a:rPr lang="hr-HR" dirty="0"/>
              <a:t> (DOM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), </a:t>
            </a:r>
            <a:r>
              <a:rPr lang="hr-HR" dirty="0" err="1"/>
              <a:t>back‑end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Node.js,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cross‑platform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React</a:t>
            </a:r>
            <a:r>
              <a:rPr lang="hr-HR" dirty="0"/>
              <a:t> </a:t>
            </a:r>
            <a:r>
              <a:rPr lang="hr-HR" dirty="0" err="1"/>
              <a:t>Native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Contrast</a:t>
            </a:r>
            <a:r>
              <a:rPr lang="hr-HR" dirty="0"/>
              <a:t> </a:t>
            </a:r>
            <a:r>
              <a:rPr lang="hr-HR" dirty="0" err="1"/>
              <a:t>interpreted</a:t>
            </a:r>
            <a:r>
              <a:rPr lang="hr-HR" dirty="0"/>
              <a:t> (JS) vs. </a:t>
            </a:r>
            <a:r>
              <a:rPr lang="hr-HR" dirty="0" err="1"/>
              <a:t>compiled</a:t>
            </a:r>
            <a:r>
              <a:rPr lang="hr-HR" dirty="0"/>
              <a:t> (Java) </a:t>
            </a:r>
            <a:r>
              <a:rPr lang="hr-HR" dirty="0" err="1"/>
              <a:t>languages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JS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named</a:t>
            </a:r>
            <a:r>
              <a:rPr lang="hr-HR" dirty="0"/>
              <a:t> for marketing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90s.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coding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: single </a:t>
            </a:r>
            <a:r>
              <a:rPr lang="hr-HR" dirty="0" err="1"/>
              <a:t>versus</a:t>
            </a:r>
            <a:r>
              <a:rPr lang="hr-HR" dirty="0"/>
              <a:t> </a:t>
            </a:r>
            <a:r>
              <a:rPr lang="hr-HR" dirty="0" err="1"/>
              <a:t>double</a:t>
            </a:r>
            <a:r>
              <a:rPr lang="hr-HR" dirty="0"/>
              <a:t> </a:t>
            </a:r>
            <a:r>
              <a:rPr lang="hr-HR" dirty="0" err="1"/>
              <a:t>quotes</a:t>
            </a:r>
            <a:r>
              <a:rPr lang="hr-HR" dirty="0"/>
              <a:t>, </a:t>
            </a:r>
            <a:r>
              <a:rPr lang="hr-HR" dirty="0" err="1"/>
              <a:t>semicolon</a:t>
            </a:r>
            <a:r>
              <a:rPr lang="hr-HR" dirty="0"/>
              <a:t> </a:t>
            </a:r>
            <a:r>
              <a:rPr lang="hr-HR" dirty="0" err="1"/>
              <a:t>usage</a:t>
            </a:r>
            <a:r>
              <a:rPr lang="hr-HR" dirty="0"/>
              <a:t>, </a:t>
            </a:r>
            <a:r>
              <a:rPr lang="hr-HR" dirty="0" err="1"/>
              <a:t>naming</a:t>
            </a:r>
            <a:r>
              <a:rPr lang="hr-HR" dirty="0"/>
              <a:t> </a:t>
            </a:r>
            <a:r>
              <a:rPr lang="hr-HR" dirty="0" err="1"/>
              <a:t>conventions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Recommend</a:t>
            </a:r>
            <a:r>
              <a:rPr lang="hr-HR" dirty="0"/>
              <a:t> </a:t>
            </a:r>
            <a:r>
              <a:rPr lang="hr-HR" dirty="0" err="1"/>
              <a:t>adopting</a:t>
            </a:r>
            <a:r>
              <a:rPr lang="hr-HR" dirty="0"/>
              <a:t> a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(</a:t>
            </a:r>
            <a:r>
              <a:rPr lang="hr-HR" dirty="0" err="1"/>
              <a:t>Airbnb</a:t>
            </a:r>
            <a:r>
              <a:rPr lang="hr-HR" dirty="0"/>
              <a:t>, Google)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linters</a:t>
            </a:r>
            <a:r>
              <a:rPr lang="hr-HR" dirty="0"/>
              <a:t> (</a:t>
            </a:r>
            <a:r>
              <a:rPr lang="hr-HR" dirty="0" err="1"/>
              <a:t>ESLint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Airbnb</a:t>
            </a:r>
            <a:r>
              <a:rPr lang="hr-HR" dirty="0"/>
              <a:t> JavaScript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github.com/</a:t>
            </a:r>
            <a:r>
              <a:rPr lang="hr-HR" dirty="0" err="1">
                <a:hlinkClick r:id="rId3"/>
              </a:rPr>
              <a:t>airbnb</a:t>
            </a:r>
            <a:r>
              <a:rPr lang="hr-HR" dirty="0">
                <a:hlinkClick r:id="rId3"/>
              </a:rPr>
              <a:t>/</a:t>
            </a:r>
            <a:r>
              <a:rPr lang="hr-HR" dirty="0" err="1">
                <a:hlinkClick r:id="rId3"/>
              </a:rPr>
              <a:t>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ESLint</a:t>
            </a:r>
            <a:r>
              <a:rPr lang="hr-HR" dirty="0"/>
              <a:t> – </a:t>
            </a:r>
            <a:r>
              <a:rPr lang="hr-HR" dirty="0">
                <a:hlinkClick r:id="rId4"/>
              </a:rPr>
              <a:t>eslint.org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9373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button</a:t>
            </a:r>
            <a:r>
              <a:rPr lang="hr-HR" dirty="0"/>
              <a:t> </a:t>
            </a:r>
            <a:r>
              <a:rPr lang="hr-HR" dirty="0" err="1"/>
              <a:t>onclick</a:t>
            </a:r>
            <a:r>
              <a:rPr lang="hr-HR" dirty="0"/>
              <a:t>="…"&gt; –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 but </a:t>
            </a:r>
            <a:r>
              <a:rPr lang="hr-HR" dirty="0" err="1"/>
              <a:t>poor</a:t>
            </a:r>
            <a:r>
              <a:rPr lang="hr-HR" dirty="0"/>
              <a:t> </a:t>
            </a:r>
            <a:r>
              <a:rPr lang="hr-HR" dirty="0" err="1"/>
              <a:t>maintainability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script</a:t>
            </a:r>
            <a:r>
              <a:rPr lang="hr-HR" dirty="0"/>
              <a:t>&gt;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page</a:t>
            </a:r>
            <a:r>
              <a:rPr lang="hr-HR" dirty="0"/>
              <a:t> </a:t>
            </a:r>
            <a:r>
              <a:rPr lang="hr-HR" dirty="0" err="1"/>
              <a:t>head</a:t>
            </a:r>
            <a:r>
              <a:rPr lang="hr-HR" dirty="0"/>
              <a:t>/</a:t>
            </a:r>
            <a:r>
              <a:rPr lang="hr-HR" dirty="0" err="1"/>
              <a:t>body</a:t>
            </a:r>
            <a:r>
              <a:rPr lang="hr-HR" dirty="0"/>
              <a:t> – </a:t>
            </a:r>
            <a:r>
              <a:rPr lang="hr-HR" dirty="0" err="1"/>
              <a:t>central</a:t>
            </a:r>
            <a:r>
              <a:rPr lang="hr-HR" dirty="0"/>
              <a:t> per‑</a:t>
            </a:r>
            <a:r>
              <a:rPr lang="hr-HR" dirty="0" err="1"/>
              <a:t>page</a:t>
            </a:r>
            <a:r>
              <a:rPr lang="hr-HR" dirty="0"/>
              <a:t>, but </a:t>
            </a:r>
            <a:r>
              <a:rPr lang="hr-HR" dirty="0" err="1"/>
              <a:t>duplicates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External:</a:t>
            </a:r>
            <a:r>
              <a:rPr lang="hr-HR" dirty="0"/>
              <a:t> &lt;script src="app.js" defer&gt; – best practice for caching and separation of concerns; explain defer/async.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74416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primitive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(</a:t>
            </a:r>
            <a:r>
              <a:rPr lang="hr-HR" dirty="0" err="1"/>
              <a:t>String</a:t>
            </a:r>
            <a:r>
              <a:rPr lang="hr-HR" dirty="0"/>
              <a:t>, </a:t>
            </a:r>
            <a:r>
              <a:rPr lang="hr-HR" dirty="0" err="1"/>
              <a:t>Number</a:t>
            </a:r>
            <a:r>
              <a:rPr lang="hr-HR" dirty="0"/>
              <a:t>, </a:t>
            </a:r>
            <a:r>
              <a:rPr lang="hr-HR" dirty="0" err="1"/>
              <a:t>Boolean</a:t>
            </a:r>
            <a:r>
              <a:rPr lang="hr-HR" dirty="0"/>
              <a:t>, </a:t>
            </a:r>
            <a:r>
              <a:rPr lang="hr-HR" dirty="0" err="1"/>
              <a:t>null</a:t>
            </a:r>
            <a:r>
              <a:rPr lang="hr-HR" dirty="0"/>
              <a:t>, </a:t>
            </a:r>
            <a:r>
              <a:rPr lang="hr-HR" dirty="0" err="1"/>
              <a:t>undefined</a:t>
            </a:r>
            <a:r>
              <a:rPr lang="hr-HR" dirty="0"/>
              <a:t>, </a:t>
            </a:r>
            <a:r>
              <a:rPr lang="hr-HR" dirty="0" err="1"/>
              <a:t>Symbol</a:t>
            </a:r>
            <a:r>
              <a:rPr lang="hr-HR" dirty="0"/>
              <a:t>, </a:t>
            </a:r>
            <a:r>
              <a:rPr lang="hr-HR" dirty="0" err="1"/>
              <a:t>BigInt</a:t>
            </a:r>
            <a:r>
              <a:rPr lang="hr-HR" dirty="0"/>
              <a:t>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type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('5' + 2 === '52' vs. 5 + +'2' === 7).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68454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 var, let, and const. Recommend defaulting to const, then let for </a:t>
            </a:r>
            <a:r>
              <a:rPr lang="en-US" dirty="0" err="1"/>
              <a:t>reassignable</a:t>
            </a:r>
            <a:r>
              <a:rPr lang="en-US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examples of redeclaration and scope differences in a live REPL.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var, let, and const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Info – Let and Const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45945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vs.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scope</a:t>
            </a:r>
            <a:r>
              <a:rPr lang="hr-HR" dirty="0"/>
              <a:t>.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Temporal</a:t>
            </a:r>
            <a:r>
              <a:rPr lang="hr-HR" dirty="0"/>
              <a:t> Dead Zone (TDZ)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accessing</a:t>
            </a:r>
            <a:r>
              <a:rPr lang="hr-HR" dirty="0"/>
              <a:t> let/</a:t>
            </a:r>
            <a:r>
              <a:rPr lang="hr-HR" dirty="0" err="1"/>
              <a:t>const</a:t>
            </a:r>
            <a:r>
              <a:rPr lang="hr-HR" dirty="0"/>
              <a:t> </a:t>
            </a:r>
            <a:r>
              <a:rPr lang="hr-HR" dirty="0" err="1"/>
              <a:t>before</a:t>
            </a:r>
            <a:r>
              <a:rPr lang="hr-HR" dirty="0"/>
              <a:t> </a:t>
            </a:r>
            <a:r>
              <a:rPr lang="hr-HR" dirty="0" err="1"/>
              <a:t>declaration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var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hoisted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example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Scope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</a:t>
            </a:r>
            <a:r>
              <a:rPr lang="hr-HR" dirty="0" err="1"/>
              <a:t>Hoisting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45379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str.length</a:t>
            </a:r>
            <a:r>
              <a:rPr lang="en-US" dirty="0"/>
              <a:t> to enforce limits (e.g., Twitter‐style 140‑character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a prompt/alert exercise that counts remaining characters.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 err="1">
                <a:hlinkClick r:id="rId3"/>
              </a:rPr>
              <a:t>String.prototype.length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9292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73936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slice</a:t>
            </a:r>
            <a:r>
              <a:rPr lang="hr-HR" dirty="0"/>
              <a:t>(start, </a:t>
            </a:r>
            <a:r>
              <a:rPr lang="hr-HR" dirty="0" err="1"/>
              <a:t>end</a:t>
            </a:r>
            <a:r>
              <a:rPr lang="hr-HR" dirty="0"/>
              <a:t>), </a:t>
            </a:r>
            <a:r>
              <a:rPr lang="hr-HR" dirty="0" err="1"/>
              <a:t>including</a:t>
            </a:r>
            <a:r>
              <a:rPr lang="hr-HR" dirty="0"/>
              <a:t> negative </a:t>
            </a:r>
            <a:r>
              <a:rPr lang="hr-HR" dirty="0" err="1"/>
              <a:t>indices</a:t>
            </a:r>
            <a:r>
              <a:rPr lang="hr-HR" dirty="0"/>
              <a:t>, to </a:t>
            </a:r>
            <a:r>
              <a:rPr lang="hr-HR" dirty="0" err="1"/>
              <a:t>truncate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Build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slicing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140 </a:t>
            </a:r>
            <a:r>
              <a:rPr lang="hr-HR" dirty="0" err="1"/>
              <a:t>characters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displaying</a:t>
            </a:r>
            <a:r>
              <a:rPr lang="hr-HR" dirty="0"/>
              <a:t> via </a:t>
            </a:r>
            <a:r>
              <a:rPr lang="hr-HR" dirty="0" err="1"/>
              <a:t>alert</a:t>
            </a:r>
            <a:r>
              <a:rPr lang="hr-HR" dirty="0"/>
              <a:t>().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String.prototype.slice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746149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8862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Review</a:t>
            </a:r>
            <a:r>
              <a:rPr lang="hr-HR" dirty="0"/>
              <a:t> +, -, *, /, %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precedence</a:t>
            </a:r>
            <a:r>
              <a:rPr lang="hr-HR" dirty="0"/>
              <a:t>; show how </a:t>
            </a:r>
            <a:r>
              <a:rPr lang="hr-HR" dirty="0" err="1"/>
              <a:t>parentheses</a:t>
            </a:r>
            <a:r>
              <a:rPr lang="hr-HR" dirty="0"/>
              <a:t> alter </a:t>
            </a:r>
            <a:r>
              <a:rPr lang="hr-HR" dirty="0" err="1"/>
              <a:t>evaluation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Example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err="1"/>
              <a:t>user</a:t>
            </a:r>
            <a:r>
              <a:rPr lang="hr-HR" dirty="0"/>
              <a:t> for input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dog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→ human </a:t>
            </a:r>
            <a:r>
              <a:rPr lang="hr-HR" dirty="0" err="1"/>
              <a:t>years</a:t>
            </a:r>
            <a:r>
              <a:rPr lang="hr-HR" dirty="0"/>
              <a:t> formula)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alert</a:t>
            </a:r>
            <a:r>
              <a:rPr lang="hr-HR" dirty="0"/>
              <a:t>() </a:t>
            </a:r>
            <a:r>
              <a:rPr lang="hr-HR" dirty="0" err="1"/>
              <a:t>result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Arithmetic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Programming</a:t>
            </a:r>
            <a:r>
              <a:rPr lang="hr-HR" i="1" dirty="0"/>
              <a:t> JavaScript </a:t>
            </a:r>
            <a:r>
              <a:rPr lang="hr-HR" i="1" dirty="0" err="1"/>
              <a:t>Applications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Eric Elliott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160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4249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a function with function name(params){…} and explain DRY (Don’t Repeat Yourself).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Exercise: replace an alert() with console.log() via a simple function call.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Functions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25800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D93D-9509-9C8C-C0F0-17BB659C4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C5363-F06C-F29C-A16C-35066131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FBCF4-99A8-1FE3-2D8B-A69050C09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D6654-9AE6-EDAD-3501-26A0A764A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64140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</a:t>
            </a:r>
            <a:r>
              <a:rPr lang="hr-HR" dirty="0" err="1"/>
              <a:t>parameters</a:t>
            </a:r>
            <a:r>
              <a:rPr lang="hr-HR" dirty="0"/>
              <a:t> make </a:t>
            </a:r>
            <a:r>
              <a:rPr lang="hr-HR" dirty="0" err="1"/>
              <a:t>functions</a:t>
            </a:r>
            <a:r>
              <a:rPr lang="hr-HR" dirty="0"/>
              <a:t> </a:t>
            </a:r>
            <a:r>
              <a:rPr lang="hr-HR" dirty="0" err="1"/>
              <a:t>reusable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bottles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milk</a:t>
            </a:r>
            <a:r>
              <a:rPr lang="hr-HR" dirty="0"/>
              <a:t> at $1.50 </a:t>
            </a:r>
            <a:r>
              <a:rPr lang="hr-HR" dirty="0" err="1"/>
              <a:t>each</a:t>
            </a:r>
            <a:r>
              <a:rPr lang="hr-H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Distinguish</a:t>
            </a:r>
            <a:r>
              <a:rPr lang="hr-HR" dirty="0"/>
              <a:t> side‑</a:t>
            </a:r>
            <a:r>
              <a:rPr lang="hr-HR" dirty="0" err="1"/>
              <a:t>effect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(no </a:t>
            </a:r>
            <a:r>
              <a:rPr lang="hr-HR" dirty="0" err="1"/>
              <a:t>return</a:t>
            </a:r>
            <a:r>
              <a:rPr lang="hr-HR" dirty="0"/>
              <a:t>) vs. pure </a:t>
            </a:r>
            <a:r>
              <a:rPr lang="hr-HR" dirty="0" err="1"/>
              <a:t>functions</a:t>
            </a:r>
            <a:r>
              <a:rPr lang="hr-HR" dirty="0"/>
              <a:t> (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return</a:t>
            </a:r>
            <a:r>
              <a:rPr lang="hr-HR" dirty="0"/>
              <a:t> </a:t>
            </a:r>
            <a:r>
              <a:rPr lang="hr-HR" dirty="0" err="1"/>
              <a:t>value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Function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parameters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return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14198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0048A-8C66-8AEC-2551-2A723CB8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D1EDE-8189-1AE1-C43C-73F61F1D9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527C9-F64F-754B-CD02-47A539ABC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DB570-B74E-B6A0-622B-53EDD8CC3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82818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4B7C4-A89F-61F4-BBB2-6145D4499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9AD54-506F-51F2-518D-CD0C8F11E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92E54-A60A-58DF-D790-139D216FF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A43A1-9ED3-7D29-EE73-F26CAABF0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533979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Conditions</a:t>
            </a:r>
            <a:r>
              <a:rPr lang="hr-HR" b="1" dirty="0"/>
              <a:t>:</a:t>
            </a:r>
            <a:r>
              <a:rPr lang="hr-HR" dirty="0"/>
              <a:t> </a:t>
            </a:r>
            <a:r>
              <a:rPr lang="hr-HR" dirty="0" err="1"/>
              <a:t>if</a:t>
            </a:r>
            <a:r>
              <a:rPr lang="hr-HR" dirty="0"/>
              <a:t> / </a:t>
            </a:r>
            <a:r>
              <a:rPr lang="hr-HR" dirty="0" err="1"/>
              <a:t>else</a:t>
            </a:r>
            <a:r>
              <a:rPr lang="hr-HR" dirty="0"/>
              <a:t>, </a:t>
            </a:r>
            <a:r>
              <a:rPr lang="hr-HR" dirty="0" err="1"/>
              <a:t>switch</a:t>
            </a:r>
            <a:r>
              <a:rPr lang="hr-HR" dirty="0"/>
              <a:t> for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Comparators</a:t>
            </a:r>
            <a:r>
              <a:rPr lang="hr-HR" b="1" dirty="0"/>
              <a:t>:</a:t>
            </a:r>
            <a:r>
              <a:rPr lang="hr-HR" dirty="0"/>
              <a:t> === vs. ==, &lt;, &gt;, </a:t>
            </a:r>
            <a:r>
              <a:rPr lang="hr-HR" dirty="0" err="1"/>
              <a:t>etc</a:t>
            </a:r>
            <a:r>
              <a:rPr lang="hr-HR" dirty="0"/>
              <a:t>.,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Logical</a:t>
            </a:r>
            <a:r>
              <a:rPr lang="hr-HR" b="1" dirty="0"/>
              <a:t> </a:t>
            </a:r>
            <a:r>
              <a:rPr lang="hr-HR" b="1" dirty="0" err="1"/>
              <a:t>Operators</a:t>
            </a:r>
            <a:r>
              <a:rPr lang="hr-HR" b="1" dirty="0"/>
              <a:t>:</a:t>
            </a:r>
            <a:r>
              <a:rPr lang="hr-HR" dirty="0"/>
              <a:t> &amp;&amp;, ||, !, short‑</a:t>
            </a:r>
            <a:r>
              <a:rPr lang="hr-HR" dirty="0" err="1"/>
              <a:t>circuit</a:t>
            </a:r>
            <a:r>
              <a:rPr lang="hr-HR" dirty="0"/>
              <a:t> </a:t>
            </a:r>
            <a:r>
              <a:rPr lang="hr-HR" dirty="0" err="1"/>
              <a:t>behavior</a:t>
            </a:r>
            <a:r>
              <a:rPr lang="hr-HR" dirty="0"/>
              <a:t> for </a:t>
            </a:r>
            <a:r>
              <a:rPr lang="hr-HR" dirty="0" err="1"/>
              <a:t>defaults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Control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flow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error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handling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Comparison</a:t>
            </a:r>
            <a:r>
              <a:rPr lang="hr-HR" dirty="0">
                <a:hlinkClick r:id="rId4"/>
              </a:rPr>
              <a:t> </a:t>
            </a:r>
            <a:r>
              <a:rPr lang="hr-HR" dirty="0" err="1">
                <a:hlinkClick r:id="rId4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Effective</a:t>
            </a:r>
            <a:r>
              <a:rPr lang="hr-HR" i="1" dirty="0"/>
              <a:t> JavaScript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David Herman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Types</a:t>
            </a:r>
            <a:r>
              <a:rPr lang="hr-HR" i="1" dirty="0"/>
              <a:t> &amp; </a:t>
            </a:r>
            <a:r>
              <a:rPr lang="hr-HR" i="1" dirty="0" err="1"/>
              <a:t>Grammar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896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how the browser parses HTML into a tree of nodes that JS can traverse and manipulate.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document global and basic node types (Element, Text, Comment).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Introduction to the DOM</a:t>
            </a:r>
            <a:endParaRPr lang="en-US" dirty="0"/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24456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selecting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via </a:t>
            </a:r>
            <a:r>
              <a:rPr lang="hr-HR" dirty="0" err="1"/>
              <a:t>getElementsByTagName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querySelectorAll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select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third</a:t>
            </a:r>
            <a:r>
              <a:rPr lang="hr-HR" dirty="0"/>
              <a:t> &lt;li&gt;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to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name</a:t>
            </a:r>
            <a:r>
              <a:rPr lang="hr-HR" dirty="0"/>
              <a:t> </a:t>
            </a:r>
            <a:r>
              <a:rPr lang="hr-HR" dirty="0" err="1"/>
              <a:t>without</a:t>
            </a:r>
            <a:r>
              <a:rPr lang="hr-HR" dirty="0"/>
              <a:t> </a:t>
            </a:r>
            <a:r>
              <a:rPr lang="hr-HR" dirty="0" err="1"/>
              <a:t>editing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HTML.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Document.querySelectorAll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2327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E4A9-6E56-F0C4-35D3-4B0C9C2E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AD6A9-A0CE-456E-ADB3-B82D33388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1BEF9-5DF3-53C5-389A-CC942409B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2613B-EDF9-02B8-0A70-69B29AFCD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6557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querySelector</a:t>
            </a:r>
            <a:r>
              <a:rPr lang="hr-HR" dirty="0"/>
              <a:t>() for complex CSS‑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selectors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“Google” link </a:t>
            </a:r>
            <a:r>
              <a:rPr lang="hr-HR" dirty="0" err="1"/>
              <a:t>dynamically</a:t>
            </a:r>
            <a:r>
              <a:rPr lang="hr-HR" dirty="0"/>
              <a:t> via JS.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Element.querySelector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822776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4024B-2A8D-AE60-0AA2-2ED78556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E9FFE-B455-F8C9-49DB-95F4EE3FB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0A021-497B-2250-0B81-F32ED370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5AB91-9EA7-7ED1-BD69-F82441228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0127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9C22-FB78-4E53-51C5-182CE6B0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9451B-5FC4-89A6-C099-5A562E45B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B5106-B431-D885-B269-DF1076C8E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</a:t>
            </a:r>
            <a:r>
              <a:rPr lang="hr-HR" b="1" dirty="0"/>
              <a:t>eacher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Set clear requirements: dynamic form handling, delete buttons, live filtering, input validation, and GitHub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Encourage use of event listeners (addEventListener), DOM updates (appendChild, removeChild), and basic error handling.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45 min/individual</a:t>
            </a:r>
            <a:endParaRPr lang="hr-HR" dirty="0"/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Introduction to events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freeCodeCamp – JavaScript DOM Manipulation Projects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https://github.com/dinoDuvnjak/CTK/tree/main/SHIFT4IT/javascript-introduction/4.1-final-exercise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DF29B-D880-FB6C-5517-12F8D54D1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9036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9E87C-FE00-18C6-0DE9-42BBA9D05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2C243-5F87-3A46-FB39-4030C1618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66583-4CB1-90F6-D971-45EAC131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</a:t>
            </a:r>
            <a:r>
              <a:rPr lang="hr-HR" b="1" dirty="0"/>
              <a:t>eacher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Set clear requirements: dynamic form handling, delete buttons, live filtering, input validation, and GitHub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Encourage use of event listeners (addEventListener), DOM updates (appendChild, removeChild), and basic error handling.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45 min/individual</a:t>
            </a:r>
            <a:endParaRPr lang="hr-HR" dirty="0"/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Introduction to events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freeCodeCamp – JavaScript DOM Manipulation Projects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https://github.com/dinoDuvnjak/CTK/tree/main/SHIFT4IT/javascript-introduction/4.1-final-exercise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AA180-4F46-6102-3D5B-AA05887B6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37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Data_structures" TargetMode="External"/><Relationship Id="rId2" Type="http://schemas.openxmlformats.org/officeDocument/2006/relationships/hyperlink" Target="https://developer.mozilla.org/en-US/docs/Web/JavaScript/Guide/Introduction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eveloper.mozilla.org/en-US/docs/Web/HTML/Element/script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JavaScript/Reference/Operators/Arithmetic_Operators" TargetMode="External"/><Relationship Id="rId3" Type="http://schemas.openxmlformats.org/officeDocument/2006/relationships/hyperlink" Target="https://javascript.info/variables" TargetMode="External"/><Relationship Id="rId7" Type="http://schemas.openxmlformats.org/officeDocument/2006/relationships/hyperlink" Target="https://developer.mozilla.org/en-US/docs/Web/JavaScript/Reference/Global_Objects/String/slice" TargetMode="External"/><Relationship Id="rId2" Type="http://schemas.openxmlformats.org/officeDocument/2006/relationships/hyperlink" Target="https://developer.mozilla.org/en-US/docs/Web/JavaScript/Reference/Statements/var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eveloper.mozilla.org/en-US/docs/Web/JavaScript/Reference/Global_Objects/String/length" TargetMode="External"/><Relationship Id="rId5" Type="http://schemas.openxmlformats.org/officeDocument/2006/relationships/hyperlink" Target="https://javascript.info/hoisting" TargetMode="External"/><Relationship Id="rId4" Type="http://schemas.openxmlformats.org/officeDocument/2006/relationships/hyperlink" Target="https://developer.mozilla.org/en-US/docs/Glossary/Scope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API/Document/querySelectorAll" TargetMode="External"/><Relationship Id="rId3" Type="http://schemas.openxmlformats.org/officeDocument/2006/relationships/hyperlink" Target="https://developer.mozilla.org/en-US/docs/Web/JavaScript/Reference/Functions/parameters" TargetMode="External"/><Relationship Id="rId7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hyperlink" Target="https://developer.mozilla.org/en-US/docs/Web/JavaScript/Guide/Functions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eveloper.mozilla.org/en-US/docs/Web/JavaScript/Reference/Operators/Comparison_Operators" TargetMode="External"/><Relationship Id="rId5" Type="http://schemas.openxmlformats.org/officeDocument/2006/relationships/hyperlink" Target="https://developer.mozilla.org/en-US/docs/Web/JavaScript/Guide/Control_flow_and_error_handling" TargetMode="External"/><Relationship Id="rId4" Type="http://schemas.openxmlformats.org/officeDocument/2006/relationships/hyperlink" Target="https://developer.mozilla.org/en-US/docs/Web/JavaScript/Reference/Statements/return" TargetMode="External"/><Relationship Id="rId9" Type="http://schemas.openxmlformats.org/officeDocument/2006/relationships/hyperlink" Target="https://developer.mozilla.org/en-US/docs/Web/API/Element/querySelecto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:/www.w3schools.com/html/html_attributes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attributes.asp" TargetMode="External"/><Relationship Id="rId3" Type="http://schemas.openxmlformats.org/officeDocument/2006/relationships/hyperlink" Target="https://developer.mozilla.org/en-US/docs/Learn_web_development/Core/Structuring_content/Basic_HTML_syntax" TargetMode="External"/><Relationship Id="rId7" Type="http://schemas.openxmlformats.org/officeDocument/2006/relationships/hyperlink" Target="https://developer.mozilla.org/en-US/docs/Learn_web_development/Core/Structuring_content/Lists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Reference/Elements/p" TargetMode="External"/><Relationship Id="rId11" Type="http://schemas.openxmlformats.org/officeDocument/2006/relationships/hyperlink" Target="https://developer.mozilla.org/en-US/docs/Web/HTML/Reference/Elements/link" TargetMode="External"/><Relationship Id="rId5" Type="http://schemas.openxmlformats.org/officeDocument/2006/relationships/hyperlink" Target="https://www.google.com/search?q=MDN+%E2%80%93+HTML+Paragraphs&amp;ie=UTF-8" TargetMode="External"/><Relationship Id="rId10" Type="http://schemas.openxmlformats.org/officeDocument/2006/relationships/hyperlink" Target="https://developer.mozilla.org/en-US/docs/Web/HTML/Reference/Elements/img" TargetMode="External"/><Relationship Id="rId4" Type="http://schemas.openxmlformats.org/officeDocument/2006/relationships/hyperlink" Target="https://developer.mozilla.org/en-US/docs/Web/HTML/Reference/Elements/title" TargetMode="External"/><Relationship Id="rId9" Type="http://schemas.openxmlformats.org/officeDocument/2006/relationships/hyperlink" Target="https://developer.mozilla.org/en-US/docs/Learn_web_development/Core/Structuring_content/Creating_link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ascade" TargetMode="External"/><Relationship Id="rId2" Type="http://schemas.openxmlformats.org/officeDocument/2006/relationships/hyperlink" Target="https://developer.mozilla.org/en-US/docs/Learn/CSS/First_step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HTML/Element/div" TargetMode="External"/><Relationship Id="rId5" Type="http://schemas.openxmlformats.org/officeDocument/2006/relationships/hyperlink" Target="https://developer.mozilla.org/en-US/docs/Web/CSS/Specificity#the_important_exception" TargetMode="External"/><Relationship Id="rId4" Type="http://schemas.openxmlformats.org/officeDocument/2006/relationships/hyperlink" Target="https://developer.mozilla.org/en-US/docs/Web/CSS/Specific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endmentor.io/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CSS/float" TargetMode="External"/><Relationship Id="rId5" Type="http://schemas.openxmlformats.org/officeDocument/2006/relationships/hyperlink" Target="https://developer.mozilla.org/en-US/docs/Web/CSS/CSS_Selectors" TargetMode="External"/><Relationship Id="rId4" Type="http://schemas.openxmlformats.org/officeDocument/2006/relationships/hyperlink" Target="https://developer.mozilla.org/en-US/docs/Web/CSS/z-index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Grid_Layout" TargetMode="External"/><Relationship Id="rId2" Type="http://schemas.openxmlformats.org/officeDocument/2006/relationships/hyperlink" Target="https://developer.mozilla.org/en-US/docs/Web/CSS/CSS_Flexible_Box_Layou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ulma.io/" TargetMode="External"/><Relationship Id="rId5" Type="http://schemas.openxmlformats.org/officeDocument/2006/relationships/hyperlink" Target="https://tailwindcss.com/" TargetMode="External"/><Relationship Id="rId4" Type="http://schemas.openxmlformats.org/officeDocument/2006/relationships/hyperlink" Target="https://getbootstrap.com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hrome.com/docs/devtools/" TargetMode="External"/><Relationship Id="rId3" Type="http://schemas.openxmlformats.org/officeDocument/2006/relationships/hyperlink" Target="https://www.w3schools.com/css/css_intro.asp" TargetMode="External"/><Relationship Id="rId7" Type="http://schemas.openxmlformats.org/officeDocument/2006/relationships/hyperlink" Target="https://developer.mozilla.org/en-US/docs/Web/CSS/color_value" TargetMode="External"/><Relationship Id="rId2" Type="http://schemas.openxmlformats.org/officeDocument/2006/relationships/hyperlink" Target="https://developer.mozilla.org/en-US/docs/Learn/Getting_started_with_the_web/CSS_basic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Element/link" TargetMode="External"/><Relationship Id="rId5" Type="http://schemas.openxmlformats.org/officeDocument/2006/relationships/hyperlink" Target="https://developer.mozilla.org/en-US/docs/Web/HTML/Element/style" TargetMode="External"/><Relationship Id="rId4" Type="http://schemas.openxmlformats.org/officeDocument/2006/relationships/hyperlink" Target="https://developer.mozilla.org/en-US/docs/Web/HTML/Global_attributes/style" TargetMode="External"/><Relationship Id="rId9" Type="http://schemas.openxmlformats.org/officeDocument/2006/relationships/hyperlink" Target="https://developer.chrome.com/docs/devtools/cs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hyperlink" Target="https://codepen.io/una/pen/VwKxZp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reecodecamp.org/learn/responsive-web-design/" TargetMode="External"/><Relationship Id="rId4" Type="http://schemas.openxmlformats.org/officeDocument/2006/relationships/hyperlink" Target="https://guides.github.com/activities/hello-world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959A8-A345-61E4-C29D-69F9C7275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FAD9254F-A682-F34B-1810-E1A1FCBE9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Web and Mobile Development Overview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B541DF6B-D2A8-43BF-1A20-008A40DAF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Creating the web experiences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6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1743740" y="5846701"/>
            <a:ext cx="880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814571"/>
            <a:ext cx="4735891" cy="1238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38" y="4810623"/>
            <a:ext cx="3224849" cy="1195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61" y="4810623"/>
            <a:ext cx="3359991" cy="13391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Document object model</a:t>
            </a:r>
            <a:endParaRPr lang="hr-HR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DOM is a website model that allows JavaScript to modify HTML and CSS in real-time.
-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1837"/>
            <a:ext cx="6300267" cy="212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81539"/>
            <a:ext cx="7160717" cy="6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Allows you to change HTML elements (text, color, content...)
- Interaction with the user (clicks, typewriter, input fields...)
-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0" y="3442561"/>
            <a:ext cx="7703971" cy="1867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1" y="5716921"/>
            <a:ext cx="11086236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814509" y="1804601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Changing HTML Elements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127"/>
            <a:ext cx="5650717" cy="62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580"/>
            <a:ext cx="5178632" cy="629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774224" y="3003865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changing CSS styles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89472"/>
            <a:ext cx="4291683" cy="515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745625" y="4203129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+mj-lt"/>
              </a:rPr>
              <a:t>simulates click na checkbox.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B637-DAAE-18C1-DB83-F0007989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B3B73-F43C-7D0D-5BE3-2CCB6122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838200" y="3284661"/>
            <a:ext cx="4646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 Select the third &lt;li&gt; element and change its text to your name (WITHOUT changing the HTML)!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353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+mj-lt"/>
              </a:rPr>
              <a:t>querySelector</a:t>
            </a:r>
            <a:r>
              <a:rPr lang="en-US" sz="2000" dirty="0">
                <a:latin typeface="+mj-lt"/>
              </a:rPr>
              <a:t>() and </a:t>
            </a:r>
            <a:r>
              <a:rPr lang="en-US" sz="2000" dirty="0" err="1">
                <a:latin typeface="+mj-lt"/>
              </a:rPr>
              <a:t>querySelectorAll</a:t>
            </a:r>
            <a:r>
              <a:rPr lang="en-US" sz="2000" dirty="0">
                <a:latin typeface="+mj-lt"/>
              </a:rPr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17" y="1811449"/>
            <a:ext cx="4499959" cy="22589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6" y="4227791"/>
            <a:ext cx="3954393" cy="1688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62" y="4242373"/>
            <a:ext cx="4751334" cy="15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3BB2-C8CA-1F22-F6E6-73A57E61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59D932-C67A-12C0-A264-37D6F9F1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1024270" y="3839709"/>
            <a:ext cx="7045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Change the color of the Google link using JavaScript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0684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261F-AFB2-8B57-D56A-9B116032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C77DC-7712-886F-EE20-F2FAA758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3EC58-5F30-C29D-F9B5-68BC7C22B16A}"/>
              </a:ext>
            </a:extLst>
          </p:cNvPr>
          <p:cNvSpPr txBox="1"/>
          <p:nvPr/>
        </p:nvSpPr>
        <p:spPr>
          <a:xfrm>
            <a:off x="838200" y="1830156"/>
            <a:ext cx="112510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b="1" dirty="0"/>
              <a:t>JavaScript Task: Add Form Validation and Dynamic Participant Management</a:t>
            </a:r>
          </a:p>
          <a:p>
            <a:r>
              <a:rPr lang="hr-HR" sz="2000" b="1" dirty="0"/>
              <a:t>Objective</a:t>
            </a:r>
          </a:p>
          <a:p>
            <a:r>
              <a:rPr lang="hr-HR" sz="2000" dirty="0"/>
              <a:t>Enhance your existing CraftEase HTML foundation by adding JavaScript functionality for form validation and dynamic participant management. You'll transform the static workshop registration system into an interactive web application.</a:t>
            </a:r>
            <a:endParaRPr lang="en-US" sz="2000" dirty="0"/>
          </a:p>
          <a:p>
            <a:endParaRPr lang="hr-HR" sz="2000" dirty="0"/>
          </a:p>
          <a:p>
            <a:r>
              <a:rPr lang="hr-HR" sz="2000" b="1" dirty="0"/>
              <a:t>Requirements</a:t>
            </a:r>
          </a:p>
          <a:p>
            <a:r>
              <a:rPr lang="hr-HR" sz="2000" b="1" dirty="0"/>
              <a:t>Feature 1: Workshop Registration Form Enhancement</a:t>
            </a:r>
          </a:p>
          <a:p>
            <a:r>
              <a:rPr lang="hr-HR" sz="2000" b="1" dirty="0"/>
              <a:t>Real-time form validation</a:t>
            </a:r>
            <a:r>
              <a:rPr lang="hr-HR" sz="2000" dirty="0"/>
              <a:t> with custom error messages</a:t>
            </a:r>
          </a:p>
          <a:p>
            <a:r>
              <a:rPr lang="hr-HR" sz="2000" b="1" dirty="0"/>
              <a:t>Dynamic workshop details</a:t>
            </a:r>
            <a:r>
              <a:rPr lang="hr-HR" sz="2000" dirty="0"/>
              <a:t> that update based on selected workshop type</a:t>
            </a:r>
          </a:p>
          <a:p>
            <a:r>
              <a:rPr lang="hr-HR" sz="2000" b="1" dirty="0"/>
              <a:t>Age validation</a:t>
            </a:r>
            <a:r>
              <a:rPr lang="hr-HR" sz="2000" dirty="0"/>
              <a:t> (minimum 16 years for workshops)</a:t>
            </a:r>
          </a:p>
          <a:p>
            <a:r>
              <a:rPr lang="hr-HR" sz="2000" b="1" dirty="0"/>
              <a:t>Email format validation</a:t>
            </a:r>
            <a:r>
              <a:rPr lang="hr-HR" sz="2000" dirty="0"/>
              <a:t> with visual feedback</a:t>
            </a:r>
          </a:p>
          <a:p>
            <a:r>
              <a:rPr lang="hr-HR" sz="2000" b="1" dirty="0"/>
              <a:t>Form submission handling</a:t>
            </a:r>
            <a:r>
              <a:rPr lang="hr-HR" sz="2000" dirty="0"/>
              <a:t> with success/error messages</a:t>
            </a:r>
          </a:p>
          <a:p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3132367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CA9A-B387-C2F3-DF55-35ED300A6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59673-1E62-168A-B277-968290D0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42CF3-4C25-7819-4BA4-94DC0F8FFE4A}"/>
              </a:ext>
            </a:extLst>
          </p:cNvPr>
          <p:cNvSpPr txBox="1"/>
          <p:nvPr/>
        </p:nvSpPr>
        <p:spPr>
          <a:xfrm>
            <a:off x="838200" y="1830156"/>
            <a:ext cx="1125101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b="1" dirty="0"/>
              <a:t>Feature 2: Interactive Participant Management</a:t>
            </a:r>
          </a:p>
          <a:p>
            <a:r>
              <a:rPr lang="hr-HR" sz="2000" b="1" dirty="0"/>
              <a:t>Add new participants</a:t>
            </a:r>
            <a:r>
              <a:rPr lang="hr-HR" sz="2000" dirty="0"/>
              <a:t> dynamically to the table without page refresh</a:t>
            </a:r>
          </a:p>
          <a:p>
            <a:r>
              <a:rPr lang="hr-HR" sz="2000" b="1" dirty="0"/>
              <a:t>Search and filter</a:t>
            </a:r>
            <a:r>
              <a:rPr lang="hr-HR" sz="2000" dirty="0"/>
              <a:t> participants by name or workshop type</a:t>
            </a:r>
          </a:p>
          <a:p>
            <a:r>
              <a:rPr lang="hr-HR" sz="2000" b="1" dirty="0"/>
              <a:t>Delete participants</a:t>
            </a:r>
            <a:r>
              <a:rPr lang="hr-HR" sz="2000" dirty="0"/>
              <a:t> with confirmation dialog</a:t>
            </a:r>
          </a:p>
          <a:p>
            <a:r>
              <a:rPr lang="hr-HR" sz="2000" b="1" dirty="0"/>
              <a:t>Edit participant status</a:t>
            </a:r>
            <a:r>
              <a:rPr lang="hr-HR" sz="2000" dirty="0"/>
              <a:t> (Confirmed, Waitlist, Cancelled)</a:t>
            </a:r>
            <a:endParaRPr lang="en-US" sz="2000" dirty="0"/>
          </a:p>
          <a:p>
            <a:endParaRPr lang="hr-HR" sz="2000" dirty="0"/>
          </a:p>
          <a:p>
            <a:r>
              <a:rPr lang="hr-HR" sz="2000" b="1" dirty="0"/>
              <a:t>Deliverables</a:t>
            </a:r>
          </a:p>
          <a:p>
            <a:r>
              <a:rPr lang="hr-HR" sz="2000" b="1" dirty="0"/>
              <a:t>Enhanced HTML file</a:t>
            </a:r>
            <a:r>
              <a:rPr lang="hr-HR" sz="2000" dirty="0"/>
              <a:t> with JavaScript integration</a:t>
            </a:r>
          </a:p>
          <a:p>
            <a:r>
              <a:rPr lang="hr-HR" sz="2000" b="1" dirty="0"/>
              <a:t>Working form validation</a:t>
            </a:r>
            <a:r>
              <a:rPr lang="hr-HR" sz="2000" dirty="0"/>
              <a:t> with real-time feedback</a:t>
            </a:r>
          </a:p>
          <a:p>
            <a:r>
              <a:rPr lang="hr-HR" sz="2000" b="1" dirty="0"/>
              <a:t>Dynamic participant management</a:t>
            </a:r>
            <a:r>
              <a:rPr lang="hr-HR" sz="2000" dirty="0"/>
              <a:t> without page refresh</a:t>
            </a:r>
          </a:p>
          <a:p>
            <a:r>
              <a:rPr lang="hr-HR" sz="2000" b="1" dirty="0"/>
              <a:t>Clean, commented JavaScript code</a:t>
            </a:r>
            <a:endParaRPr lang="hr-HR" sz="2000" dirty="0"/>
          </a:p>
          <a:p>
            <a:r>
              <a:rPr lang="hr-HR" sz="2000" b="1" dirty="0"/>
              <a:t>GitHub repository</a:t>
            </a:r>
            <a:r>
              <a:rPr lang="hr-HR" sz="2000" dirty="0"/>
              <a:t> with updated project</a:t>
            </a:r>
          </a:p>
        </p:txBody>
      </p:sp>
    </p:spTree>
    <p:extLst>
      <p:ext uri="{BB962C8B-B14F-4D97-AF65-F5344CB8AC3E}">
        <p14:creationId xmlns:p14="http://schemas.microsoft.com/office/powerpoint/2010/main" val="212221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(&lt;/ul&gt;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B910-9535-3213-6163-A999660C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B9F-1ABA-5F0D-E3E1-8A7795B2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Introduction to 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“State of JS” survey results (e.g. RedMonk &amp; StackOverflow)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Eloquent JavaScript</a:t>
            </a:r>
            <a:r>
              <a:rPr lang="hr-HR" dirty="0"/>
              <a:t> by Marijn Haverbeke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</a:t>
            </a:r>
            <a:r>
              <a:rPr lang="hr-HR" dirty="0"/>
              <a:t> (book series) by Kyle Simpson ​</a:t>
            </a:r>
          </a:p>
          <a:p>
            <a:r>
              <a:rPr lang="en-US" b="1" dirty="0"/>
              <a:t>https://github.com/rwaldron/idiomatic.js – </a:t>
            </a:r>
            <a:r>
              <a:rPr lang="en-US" b="1" dirty="0" err="1"/>
              <a:t>JAvascript</a:t>
            </a:r>
            <a:r>
              <a:rPr lang="en-US" b="1" dirty="0"/>
              <a:t> code </a:t>
            </a:r>
            <a:r>
              <a:rPr lang="en-US" b="1" dirty="0" err="1"/>
              <a:t>convetion</a:t>
            </a:r>
            <a:r>
              <a:rPr lang="en-US" b="1" dirty="0"/>
              <a:t>.</a:t>
            </a:r>
          </a:p>
          <a:p>
            <a:r>
              <a:rPr lang="hr-HR" dirty="0"/>
              <a:t>MDN Web Docs – </a:t>
            </a:r>
            <a:r>
              <a:rPr lang="hr-HR" dirty="0">
                <a:hlinkClick r:id="rId3"/>
              </a:rPr>
              <a:t>JavaScript data types and data structures</a:t>
            </a:r>
            <a:endParaRPr lang="hr-HR" dirty="0"/>
          </a:p>
          <a:p>
            <a:r>
              <a:rPr lang="hr-HR" dirty="0"/>
              <a:t>JavaScript Info – Types, values, objects</a:t>
            </a:r>
            <a:endParaRPr lang="en-US" dirty="0"/>
          </a:p>
          <a:p>
            <a:r>
              <a:rPr lang="hr-HR" dirty="0"/>
              <a:t>MDN Web Docs – </a:t>
            </a:r>
            <a:r>
              <a:rPr lang="hr-HR" dirty="0">
                <a:hlinkClick r:id="rId4"/>
              </a:rPr>
              <a:t>&lt;script&gt; element</a:t>
            </a:r>
            <a:endParaRPr lang="hr-HR" dirty="0"/>
          </a:p>
          <a:p>
            <a:r>
              <a:rPr lang="hr-HR" dirty="0"/>
              <a:t>Google Developers – Loading JS Efficiently</a:t>
            </a:r>
          </a:p>
          <a:p>
            <a:r>
              <a:rPr lang="hr-HR" i="1" dirty="0"/>
              <a:t>You Don’t Know JS: Types &amp; Grammar</a:t>
            </a:r>
            <a:r>
              <a:rPr lang="hr-HR" dirty="0"/>
              <a:t> by Kyle Simpson</a:t>
            </a:r>
          </a:p>
          <a:p>
            <a:endParaRPr lang="en-US" b="1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93479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4774-70C2-7E5B-7014-844CC6CB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814C-B8CF-051E-8CF7-91B9463C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4151-CDB5-4468-9DB0-851825B8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r>
              <a:rPr lang="hr-HR" i="1" dirty="0"/>
              <a:t>Effective JavaScript</a:t>
            </a:r>
            <a:r>
              <a:rPr lang="hr-HR" dirty="0"/>
              <a:t> by David Herman</a:t>
            </a:r>
          </a:p>
          <a:p>
            <a:r>
              <a:rPr lang="hr-HR" i="1" dirty="0"/>
              <a:t>You Don’t Know JS: Types &amp; Grammar</a:t>
            </a:r>
            <a:r>
              <a:rPr lang="hr-HR" dirty="0"/>
              <a:t> by Kyle Simpson</a:t>
            </a:r>
            <a:endParaRPr lang="en-US" dirty="0"/>
          </a:p>
          <a:p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r>
              <a:rPr lang="hr-HR" i="1" dirty="0"/>
              <a:t>You Don’t Know JS: Async &amp; Performance</a:t>
            </a:r>
            <a:r>
              <a:rPr lang="hr-HR" dirty="0"/>
              <a:t> by Kyle Simpson</a:t>
            </a:r>
          </a:p>
          <a:p>
            <a:r>
              <a:rPr lang="hr-HR" i="1" dirty="0"/>
              <a:t>Professional JavaScript for Web Developers</a:t>
            </a:r>
            <a:r>
              <a:rPr lang="hr-HR" dirty="0"/>
              <a:t> by Nicholas C. Zakas</a:t>
            </a:r>
          </a:p>
          <a:p>
            <a:endParaRPr lang="en-US" dirty="0"/>
          </a:p>
          <a:p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70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334A1-6C17-9279-1C1B-2C01D13D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73EAB-834B-437E-41DA-D530A327F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>
                <a:hlinkClick r:id="rId2"/>
              </a:rPr>
              <a:t>https://developer.mozilla.org/en-US/docs/Web/JavaScript/Reference/Statements/var</a:t>
            </a:r>
            <a:endParaRPr lang="en-US" dirty="0"/>
          </a:p>
          <a:p>
            <a:r>
              <a:rPr lang="hr-HR" dirty="0">
                <a:hlinkClick r:id="rId3"/>
              </a:rPr>
              <a:t>https://javascript.info/variables</a:t>
            </a:r>
            <a:endParaRPr lang="en-US" dirty="0"/>
          </a:p>
          <a:p>
            <a:r>
              <a:rPr lang="hr-HR" dirty="0">
                <a:hlinkClick r:id="rId4"/>
              </a:rPr>
              <a:t>https://developer.mozilla.org/en-US/docs/Glossary/Scope</a:t>
            </a:r>
            <a:endParaRPr lang="en-US" dirty="0"/>
          </a:p>
          <a:p>
            <a:r>
              <a:rPr lang="hr-HR" dirty="0">
                <a:hlinkClick r:id="rId5"/>
              </a:rPr>
              <a:t>https://javascript.info/hoisting</a:t>
            </a:r>
            <a:endParaRPr lang="en-US" dirty="0"/>
          </a:p>
          <a:p>
            <a:r>
              <a:rPr lang="hr-HR" dirty="0">
                <a:hlinkClick r:id="rId6"/>
              </a:rPr>
              <a:t>https://developer.mozilla.org/en-US/docs/Web/JavaScript/Reference/Global_Objects/String/length</a:t>
            </a:r>
            <a:endParaRPr lang="en-US" dirty="0"/>
          </a:p>
          <a:p>
            <a:r>
              <a:rPr lang="hr-HR" dirty="0">
                <a:hlinkClick r:id="rId7"/>
              </a:rPr>
              <a:t>https://developer.mozilla.org/en-US/docs/Web/JavaScript/Reference/Global_Objects/String/slice</a:t>
            </a:r>
            <a:endParaRPr lang="en-US" dirty="0"/>
          </a:p>
          <a:p>
            <a:r>
              <a:rPr lang="hr-HR" dirty="0">
                <a:hlinkClick r:id="rId8"/>
              </a:rPr>
              <a:t>https://developer.mozilla.org/en-US/docs/Web/JavaScript/Reference/Operators/Arithmetic_Operators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448911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CF58-7DC0-92E6-B7BB-5EE2821FD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F1645-9F4F-7623-574B-4F292381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3C0B8-4D16-B4E2-1B91-3B2C2EE0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>
                <a:hlinkClick r:id="rId2"/>
              </a:rPr>
              <a:t>https://developer.mozilla.org/en-US/docs/Web/JavaScript/Guide/Functions</a:t>
            </a:r>
            <a:endParaRPr lang="en-US" dirty="0"/>
          </a:p>
          <a:p>
            <a:r>
              <a:rPr lang="hr-HR" dirty="0">
                <a:hlinkClick r:id="rId3"/>
              </a:rPr>
              <a:t>https://developer.mozilla.org/en-US/docs/Web/JavaScript/Reference/Functions/parameters</a:t>
            </a:r>
            <a:endParaRPr lang="en-US" dirty="0"/>
          </a:p>
          <a:p>
            <a:r>
              <a:rPr lang="hr-HR" dirty="0">
                <a:hlinkClick r:id="rId4"/>
              </a:rPr>
              <a:t>https://developer.mozilla.org/en-US/docs/Web/JavaScript/Reference/Statements/return</a:t>
            </a:r>
            <a:endParaRPr lang="en-US" dirty="0"/>
          </a:p>
          <a:p>
            <a:r>
              <a:rPr lang="hr-HR" dirty="0">
                <a:hlinkClick r:id="rId5"/>
              </a:rPr>
              <a:t>https://developer.mozilla.org/en-US/docs/Web/JavaScript/Guide/Control_flow_and_error_handling</a:t>
            </a:r>
            <a:endParaRPr lang="en-US" dirty="0"/>
          </a:p>
          <a:p>
            <a:r>
              <a:rPr lang="hr-HR" dirty="0">
                <a:hlinkClick r:id="rId6"/>
              </a:rPr>
              <a:t>https://developer.mozilla.org/en-US/docs/Web/JavaScript/Reference/Operators/Comparison_Operators</a:t>
            </a:r>
            <a:endParaRPr lang="en-US" dirty="0"/>
          </a:p>
          <a:p>
            <a:r>
              <a:rPr lang="hr-HR" dirty="0">
                <a:hlinkClick r:id="rId7"/>
              </a:rPr>
              <a:t>https://developer.mozilla.org/en-US/docs/Web/API/Document_Object_Model/Introduction</a:t>
            </a:r>
            <a:endParaRPr lang="en-US" dirty="0"/>
          </a:p>
          <a:p>
            <a:r>
              <a:rPr lang="hr-HR" dirty="0">
                <a:hlinkClick r:id="rId8"/>
              </a:rPr>
              <a:t>https://developer.mozilla.org/en-US/docs/Web/API/Document/querySelectorAll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https://developer.mozilla.org/en-US/docs/Web/API/Element/querySelector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0228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HTML elements can have attributes that add additional information about the element.
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4440"/>
            <a:ext cx="5934486" cy="98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1803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the creation of hyperlinks
-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</a:t>
            </a:r>
          </a:p>
          <a:p>
            <a:pPr algn="l"/>
            <a:r>
              <a:rPr lang="en-US" dirty="0">
                <a:latin typeface="Bahnschrift SemiLight" panose="020B0502040204020203" pitchFamily="34" charset="0"/>
              </a:rPr>
              <a:t>- Attributes are located inside the opening tag
 -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you to add images to our websites
-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- Helps blind and visually impaired people understand the content of the image.
 -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1776454" y="2517790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Go to </a:t>
            </a:r>
            <a:r>
              <a:rPr lang="hr-HR" sz="2000" i="1" dirty="0">
                <a:latin typeface="Bahnschrift SemiLight" panose="020B0502040204020203" pitchFamily="34" charset="0"/>
                <a:hlinkClick r:id="rId3" action="ppaction://hlinkfile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  <a:hlinkClick r:id="rId3" action="ppaction://hlinkfile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3429000"/>
            <a:ext cx="8230859" cy="311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088E-5131-54E2-2338-95E2EB62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0" y="6400800"/>
            <a:ext cx="300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06243" y="1865472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 file path is a unique location on your computer where a specific file or folder is located.
-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803149" y="3586860"/>
            <a:ext cx="255942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105233" y="3586860"/>
            <a:ext cx="277966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373720" y="4093033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1763975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AB0EE-22EA-F7DE-985F-65CC7B7B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122" y="6438972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Allows you to add images to our websites
-  ./ means "search in the current directory".
-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- Clicking on the image takes us to the about us page
 -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BEF94-E3F9-5292-7B07-73A25F37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33" y="6302447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283641" y="1690688"/>
            <a:ext cx="11624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Objective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Create a basic HTML skeleton for </a:t>
            </a:r>
            <a:r>
              <a:rPr lang="en-US" sz="2400" b="1" dirty="0" err="1">
                <a:latin typeface="Bahnschrift SemiLight" panose="020B0502040204020203" pitchFamily="34" charset="0"/>
              </a:rPr>
              <a:t>CraftEase</a:t>
            </a:r>
            <a:r>
              <a:rPr lang="en-US" sz="2400" b="1" dirty="0">
                <a:latin typeface="Bahnschrift SemiLight" panose="020B0502040204020203" pitchFamily="34" charset="0"/>
              </a:rPr>
              <a:t>, a DIY Workshop Management System designed for home improvement retailers. The goal is to create a foundation that will later be enhanced with CSS and JavaScript to provide a complete digital service for managing DIY workshop registrations, project tutorials, and tool/material availability tracking. Once completed, upload the project to GitHub.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Project Background</a:t>
            </a:r>
          </a:p>
          <a:p>
            <a:endParaRPr lang="en-US" sz="2400" b="1" dirty="0">
              <a:latin typeface="Bahnschrift SemiLight" panose="020B0502040204020203" pitchFamily="34" charset="0"/>
            </a:endParaRPr>
          </a:p>
          <a:p>
            <a:r>
              <a:rPr lang="en-US" sz="2400" b="1" dirty="0">
                <a:latin typeface="Bahnschrift SemiLight" panose="020B0502040204020203" pitchFamily="34" charset="0"/>
              </a:rPr>
              <a:t>Header with site branding and description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Navigation menu for different system sections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Workshop Registration Form for new participants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Participant Management Table showing registered customers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Upcoming Workshops Section displaying scheduled events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Tool &amp; Material Inventory Table for availability tracking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1C58-8D62-5747-D3C0-7B18A07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784A0-974C-3A88-47BD-334C382F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HTML – FINAL EXERCISE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61CEB-6FA5-786F-D289-62C88291F42B}"/>
              </a:ext>
            </a:extLst>
          </p:cNvPr>
          <p:cNvSpPr txBox="1"/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Content Requirements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Add at least four sample workshop participants with realistic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five different workshop types (woodworking, electrical, plumbing, tile installation, painting)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Show two upcoming workshop cards with complete details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Display four inventory items with stock levels and availability status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Use appropriate form elements (text inputs, selects, textarea, email, tel, number)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Deliverables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HTML file named index.html with complete workshop management system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README.md file explaining the project purpose and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GitHub repository with the complete project uploaded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Ensure the HTML validates and displays properly in modern browsers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Submission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Upload your completed project to GitHub with: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Repository name: craftease-workshop-management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all required files (HTML, README.md)</a:t>
            </a:r>
            <a:endParaRPr lang="hr-HR" sz="2000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7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908C9-F53D-3359-BAC1-76A6B490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1690688"/>
            <a:ext cx="5814060" cy="5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HTML and CSS: Design and Build Websites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Jon Duckett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Learning Web Design: A Beginner’s Guide to HTML, CSS, JavaScript, and Web Graphics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Jennifer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Niederst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- Head First HTML and CSS</a:t>
            </a:r>
            <a:r>
              <a:rPr lang="en-US" dirty="0"/>
              <a:t> by Elisabeth Robson and Eric Freeman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670DD-10AB-70AA-18A4-9296EA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0FD4E-4520-02F9-79C1-A5BD7542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https://developer.mozilla.org/en-US/docs/Web/HTML</a:t>
            </a:r>
            <a:endParaRPr lang="en-US" dirty="0"/>
          </a:p>
          <a:p>
            <a:r>
              <a:rPr lang="en-US" dirty="0">
                <a:hlinkClick r:id="rId3"/>
              </a:rPr>
              <a:t>https://developer.mozilla.org/en-US/docs/Learn_web_development/Core/Structuring_content/Basic_HTML_syntax</a:t>
            </a:r>
            <a:endParaRPr lang="en-US" dirty="0"/>
          </a:p>
          <a:p>
            <a:r>
              <a:rPr lang="en-US" dirty="0">
                <a:hlinkClick r:id="rId4"/>
              </a:rPr>
              <a:t>https://developer.mozilla.org/en-US/docs/Web/HTML/Reference/Elements/title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https://www.google.com/search?q=MDN+%E2%80%93+HTML+Paragraphs&amp;ie=UTF-8</a:t>
            </a:r>
            <a:endParaRPr lang="en-US" dirty="0"/>
          </a:p>
          <a:p>
            <a:r>
              <a:rPr lang="en-US" dirty="0">
                <a:hlinkClick r:id="rId6"/>
              </a:rPr>
              <a:t>https://developer.mozilla.org/en-US/docs/Web/HTML/Reference/Elements/p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https://developer.mozilla.org/en-US/docs/Learn_web_development/Core/Structuring_content/Lists</a:t>
            </a:r>
            <a:endParaRPr lang="en-US" dirty="0"/>
          </a:p>
          <a:p>
            <a:r>
              <a:rPr lang="en-US" dirty="0">
                <a:hlinkClick r:id="rId8"/>
              </a:rPr>
              <a:t>https://www.w3schools.com/html/html_attributes.asp</a:t>
            </a:r>
            <a:endParaRPr lang="en-US" dirty="0"/>
          </a:p>
          <a:p>
            <a:r>
              <a:rPr lang="en-US" dirty="0">
                <a:hlinkClick r:id="rId9"/>
              </a:rPr>
              <a:t>https://developer.mozilla.org/en-US/docs/Learn_web_development/Core/Structuring_content/Creating_links</a:t>
            </a:r>
            <a:endParaRPr lang="en-US" dirty="0"/>
          </a:p>
          <a:p>
            <a:r>
              <a:rPr lang="en-US" dirty="0">
                <a:hlinkClick r:id="rId10"/>
              </a:rPr>
              <a:t>https://developer.mozilla.org/en-US/docs/Web/HTML/Reference/Elements/img</a:t>
            </a:r>
            <a:endParaRPr lang="en-US" dirty="0"/>
          </a:p>
          <a:p>
            <a:r>
              <a:rPr lang="en-US" dirty="0">
                <a:hlinkClick r:id="rId11"/>
              </a:rPr>
              <a:t>https://developer.mozilla.org/en-US/docs/Web/HTML/Reference/Elements/link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https://developer.mozilla.org/en-US/docs/Learn_web_development/Core/Structuring_content/Creating_links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4104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CSS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>
                <a:latin typeface="Bahnschrift SemiLight" panose="020B0502040204020203" pitchFamily="34" charset="0"/>
              </a:rPr>
              <a:t>stylization</a:t>
            </a:r>
          </a:p>
        </p:txBody>
      </p:sp>
    </p:spTree>
    <p:extLst>
      <p:ext uri="{BB962C8B-B14F-4D97-AF65-F5344CB8AC3E}">
        <p14:creationId xmlns:p14="http://schemas.microsoft.com/office/powerpoint/2010/main" val="3660770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A8FE4-6502-5829-E182-221CCE97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3F110-2FB8-A94B-DC72-67D5029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9490C-D5BB-48BF-E8D8-6295875FE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684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hr-HR" dirty="0"/>
              <a:t>CSS Overview</a:t>
            </a:r>
          </a:p>
          <a:p>
            <a:pPr marL="0" indent="0">
              <a:buNone/>
            </a:pPr>
            <a:r>
              <a:rPr lang="hr-HR" dirty="0"/>
              <a:t>    CSS styles HTML (colors, fonts, layout, animations).</a:t>
            </a:r>
          </a:p>
          <a:p>
            <a:pPr marL="0" indent="0">
              <a:buNone/>
            </a:pPr>
            <a:r>
              <a:rPr lang="hr-HR" dirty="0"/>
              <a:t>    "Cascading" = rules go from general to specific.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Ways to Add CSS</a:t>
            </a:r>
          </a:p>
          <a:p>
            <a:pPr marL="0" indent="0">
              <a:buNone/>
            </a:pPr>
            <a:r>
              <a:rPr lang="hr-HR" dirty="0"/>
              <a:t>    Inline CSS - inside element tag (not recommended).</a:t>
            </a:r>
          </a:p>
          <a:p>
            <a:pPr marL="0" indent="0">
              <a:buNone/>
            </a:pPr>
            <a:r>
              <a:rPr lang="hr-HR" dirty="0"/>
              <a:t>    Internal CSS - &lt;style&gt; tag in HTML.</a:t>
            </a:r>
          </a:p>
          <a:p>
            <a:pPr marL="0" indent="0">
              <a:buNone/>
            </a:pPr>
            <a:r>
              <a:rPr lang="hr-HR" dirty="0"/>
              <a:t>    External CSS - separate .css file (best practice).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Selectors</a:t>
            </a:r>
          </a:p>
          <a:p>
            <a:pPr marL="0" indent="0">
              <a:buNone/>
            </a:pPr>
            <a:r>
              <a:rPr lang="hr-HR" dirty="0"/>
              <a:t>    Element - p, h1</a:t>
            </a:r>
          </a:p>
          <a:p>
            <a:pPr marL="0" indent="0">
              <a:buNone/>
            </a:pPr>
            <a:r>
              <a:rPr lang="hr-HR" dirty="0"/>
              <a:t>    Class - .classname</a:t>
            </a:r>
          </a:p>
          <a:p>
            <a:pPr marL="0" indent="0">
              <a:buNone/>
            </a:pPr>
            <a:r>
              <a:rPr lang="hr-HR" dirty="0"/>
              <a:t>    ID - #idname</a:t>
            </a:r>
          </a:p>
          <a:p>
            <a:pPr marL="0" indent="0">
              <a:buNone/>
            </a:pPr>
            <a:r>
              <a:rPr lang="hr-HR" dirty="0"/>
              <a:t>    Attribute - [type="text"]</a:t>
            </a:r>
          </a:p>
          <a:p>
            <a:pPr marL="0" indent="0">
              <a:buNone/>
            </a:pPr>
            <a:r>
              <a:rPr lang="hr-HR" dirty="0"/>
              <a:t>    Universal - *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Box Model</a:t>
            </a:r>
          </a:p>
          <a:p>
            <a:pPr marL="0" indent="0">
              <a:buNone/>
            </a:pPr>
            <a:r>
              <a:rPr lang="hr-HR" dirty="0"/>
              <a:t>    Content -&gt; Padding -&gt; Border -&gt; Margin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293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D6AE8F-34C4-F927-761A-32D4E171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16CFE-0C4A-4E38-68A8-3795336E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sz="1600" dirty="0"/>
              <a:t>Cascade and Specificity</a:t>
            </a:r>
          </a:p>
          <a:p>
            <a:pPr marL="0" indent="0">
              <a:buNone/>
            </a:pPr>
            <a:r>
              <a:rPr lang="hr-HR" sz="1600" dirty="0"/>
              <a:t>    Inline &gt; ID &gt; Class &gt; Element</a:t>
            </a:r>
          </a:p>
          <a:p>
            <a:pPr marL="0" indent="0">
              <a:buNone/>
            </a:pPr>
            <a:r>
              <a:rPr lang="hr-HR" sz="1600" dirty="0"/>
              <a:t>    !important overrides everything.</a:t>
            </a:r>
          </a:p>
          <a:p>
            <a:pPr marL="0" indent="0">
              <a:buNone/>
            </a:pPr>
            <a:r>
              <a:rPr lang="hr-HR" sz="1600" dirty="0"/>
              <a:t>Positioning</a:t>
            </a:r>
          </a:p>
          <a:p>
            <a:pPr marL="0" indent="0">
              <a:buNone/>
            </a:pPr>
            <a:r>
              <a:rPr lang="hr-HR" sz="1600" dirty="0"/>
              <a:t>    Static - default</a:t>
            </a:r>
          </a:p>
          <a:p>
            <a:pPr marL="0" indent="0">
              <a:buNone/>
            </a:pPr>
            <a:r>
              <a:rPr lang="hr-HR" sz="1600" dirty="0"/>
              <a:t>    Relative - offset from normal</a:t>
            </a:r>
          </a:p>
          <a:p>
            <a:pPr marL="0" indent="0">
              <a:buNone/>
            </a:pPr>
            <a:r>
              <a:rPr lang="hr-HR" sz="1600" dirty="0"/>
              <a:t>    Absolute - positioned to ancestor</a:t>
            </a:r>
          </a:p>
          <a:p>
            <a:pPr marL="0" indent="0">
              <a:buNone/>
            </a:pPr>
            <a:r>
              <a:rPr lang="hr-HR" sz="1600" dirty="0"/>
              <a:t>    Fixed - stays on screen</a:t>
            </a:r>
          </a:p>
          <a:p>
            <a:pPr marL="0" indent="0">
              <a:buNone/>
            </a:pPr>
            <a:r>
              <a:rPr lang="hr-HR" sz="1600" dirty="0"/>
              <a:t>    Z-index - layer order</a:t>
            </a:r>
          </a:p>
          <a:p>
            <a:pPr marL="0" indent="0">
              <a:buNone/>
            </a:pPr>
            <a:r>
              <a:rPr lang="hr-HR" sz="1600" dirty="0"/>
              <a:t>Display</a:t>
            </a:r>
          </a:p>
          <a:p>
            <a:pPr marL="0" indent="0">
              <a:buNone/>
            </a:pPr>
            <a:r>
              <a:rPr lang="hr-HR" sz="1600" dirty="0"/>
              <a:t>    Block - full width</a:t>
            </a:r>
          </a:p>
          <a:p>
            <a:pPr marL="0" indent="0">
              <a:buNone/>
            </a:pPr>
            <a:r>
              <a:rPr lang="hr-HR" sz="1600" dirty="0"/>
              <a:t>    Inline - content width</a:t>
            </a:r>
          </a:p>
          <a:p>
            <a:pPr marL="0" indent="0">
              <a:buNone/>
            </a:pPr>
            <a:r>
              <a:rPr lang="hr-HR" sz="1600" dirty="0"/>
              <a:t>    Inline-block - inline + block features</a:t>
            </a:r>
          </a:p>
          <a:p>
            <a:pPr marL="0" indent="0">
              <a:buNone/>
            </a:pPr>
            <a:r>
              <a:rPr lang="hr-HR" sz="1600" dirty="0"/>
              <a:t>    None - hide element</a:t>
            </a:r>
          </a:p>
          <a:p>
            <a:pPr marL="0" indent="0">
              <a:buNone/>
            </a:pP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96775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DCC1F-2329-9C36-1BF2-FF5A3642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1DBDF-5A4F-2D1D-7E30-5610C8A6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14F9-FB18-C990-434F-A353D47F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sz="1600" dirty="0"/>
              <a:t>Float</a:t>
            </a:r>
          </a:p>
          <a:p>
            <a:pPr marL="0" indent="0">
              <a:buNone/>
            </a:pPr>
            <a:r>
              <a:rPr lang="hr-HR" sz="1600" dirty="0"/>
              <a:t>    Wrap text around elements</a:t>
            </a:r>
          </a:p>
          <a:p>
            <a:pPr marL="0" indent="0">
              <a:buNone/>
            </a:pPr>
            <a:r>
              <a:rPr lang="hr-HR" sz="1600" dirty="0"/>
              <a:t>    Avoid for complex layouts</a:t>
            </a:r>
          </a:p>
          <a:p>
            <a:pPr marL="0" indent="0">
              <a:buNone/>
            </a:pPr>
            <a:r>
              <a:rPr lang="hr-HR" sz="1600" dirty="0"/>
              <a:t>Responsive Design</a:t>
            </a:r>
          </a:p>
          <a:p>
            <a:pPr marL="0" indent="0">
              <a:buNone/>
            </a:pPr>
            <a:r>
              <a:rPr lang="hr-HR" sz="1600" dirty="0"/>
              <a:t>    Flexbox - flexible rows/columns</a:t>
            </a:r>
          </a:p>
          <a:p>
            <a:pPr marL="0" indent="0">
              <a:buNone/>
            </a:pPr>
            <a:r>
              <a:rPr lang="hr-HR" sz="1600" dirty="0"/>
              <a:t>    Grid - complex 2D layouts</a:t>
            </a:r>
          </a:p>
          <a:p>
            <a:pPr marL="0" indent="0">
              <a:buNone/>
            </a:pPr>
            <a:r>
              <a:rPr lang="hr-HR" sz="1600" dirty="0"/>
              <a:t>    Frameworks - Bootstrap, Tailwind, Bulma</a:t>
            </a:r>
          </a:p>
        </p:txBody>
      </p:sp>
    </p:spTree>
    <p:extLst>
      <p:ext uri="{BB962C8B-B14F-4D97-AF65-F5344CB8AC3E}">
        <p14:creationId xmlns:p14="http://schemas.microsoft.com/office/powerpoint/2010/main" val="392250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F227B-FCE7-C424-9A5D-ABEB3038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D3ACF-C1C3-B5AC-C3A7-0A2D1885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HTML Overview</a:t>
            </a:r>
          </a:p>
          <a:p>
            <a:pPr marL="0" indent="0">
              <a:buNone/>
            </a:pPr>
            <a:r>
              <a:rPr lang="en-US" dirty="0"/>
              <a:t>    HTML is the markup language that defines the structure of web pages (headings, paragraphs, lists, links, images).</a:t>
            </a:r>
          </a:p>
          <a:p>
            <a:pPr marL="0" indent="0">
              <a:buNone/>
            </a:pPr>
            <a:r>
              <a:rPr lang="en-US" dirty="0"/>
              <a:t>     Websites require an HTML file; CSS and JavaScript are optional layers (style and interactivity).</a:t>
            </a:r>
          </a:p>
          <a:p>
            <a:pPr marL="0" indent="0">
              <a:buNone/>
            </a:pPr>
            <a:r>
              <a:rPr lang="en-US" dirty="0"/>
              <a:t>Core HTML Elements</a:t>
            </a:r>
          </a:p>
          <a:p>
            <a:pPr marL="0" indent="0">
              <a:buNone/>
            </a:pPr>
            <a:r>
              <a:rPr lang="en-US" dirty="0"/>
              <a:t>    Titles</a:t>
            </a:r>
          </a:p>
          <a:p>
            <a:pPr marL="0" indent="0">
              <a:buNone/>
            </a:pPr>
            <a:r>
              <a:rPr lang="en-US" dirty="0"/>
              <a:t>        Define page titles in the browser.</a:t>
            </a:r>
          </a:p>
          <a:p>
            <a:pPr marL="0" indent="0">
              <a:buNone/>
            </a:pPr>
            <a:r>
              <a:rPr lang="en-US" dirty="0"/>
              <a:t>    Paragraphs</a:t>
            </a:r>
          </a:p>
          <a:p>
            <a:pPr marL="0" indent="0">
              <a:buNone/>
            </a:pPr>
            <a:r>
              <a:rPr lang="en-US" dirty="0"/>
              <a:t>        Use &lt;p&gt; to separate text into blocks and improve readability and accessibility.</a:t>
            </a:r>
          </a:p>
          <a:p>
            <a:pPr marL="0" indent="0">
              <a:buNone/>
            </a:pPr>
            <a:r>
              <a:rPr lang="en-US" dirty="0"/>
              <a:t>    Lists</a:t>
            </a:r>
          </a:p>
          <a:p>
            <a:pPr marL="0" indent="0">
              <a:buNone/>
            </a:pPr>
            <a:r>
              <a:rPr lang="en-US" dirty="0"/>
              <a:t>        Ordered lists (&lt;</a:t>
            </a:r>
            <a:r>
              <a:rPr lang="en-US" dirty="0" err="1"/>
              <a:t>ol</a:t>
            </a:r>
            <a:r>
              <a:rPr lang="en-US" dirty="0"/>
              <a:t>&gt;)</a:t>
            </a:r>
          </a:p>
          <a:p>
            <a:pPr marL="0" indent="0">
              <a:buNone/>
            </a:pPr>
            <a:r>
              <a:rPr lang="en-US" dirty="0"/>
              <a:t>        Unordered lists (&lt;ul&gt;)</a:t>
            </a:r>
          </a:p>
          <a:p>
            <a:pPr marL="0" indent="0">
              <a:buNone/>
            </a:pPr>
            <a:r>
              <a:rPr lang="en-US" dirty="0"/>
              <a:t>    Links (Anchors)</a:t>
            </a:r>
          </a:p>
          <a:p>
            <a:pPr marL="0" indent="0">
              <a:buNone/>
            </a:pPr>
            <a:r>
              <a:rPr lang="en-US" dirty="0"/>
              <a:t>        Use &lt;a </a:t>
            </a:r>
            <a:r>
              <a:rPr lang="en-US" dirty="0" err="1"/>
              <a:t>href</a:t>
            </a:r>
            <a:r>
              <a:rPr lang="en-US" dirty="0"/>
              <a:t>=""&gt; to create hyperlinks.</a:t>
            </a:r>
          </a:p>
          <a:p>
            <a:pPr marL="0" indent="0">
              <a:buNone/>
            </a:pPr>
            <a:r>
              <a:rPr lang="en-US" dirty="0"/>
              <a:t>    Images</a:t>
            </a:r>
          </a:p>
          <a:p>
            <a:pPr marL="0" indent="0">
              <a:buNone/>
            </a:pPr>
            <a:r>
              <a:rPr lang="en-US" dirty="0"/>
              <a:t>      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 adds images.</a:t>
            </a:r>
          </a:p>
          <a:p>
            <a:pPr marL="0" indent="0">
              <a:buNone/>
            </a:pPr>
            <a:r>
              <a:rPr lang="en-US" dirty="0"/>
              <a:t>        "alt" attribute improves accessibility and shows fallback text.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6438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462987" y="2465991"/>
            <a:ext cx="5317572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is an acronym for Cascading Style Sheets.
 What do you mean by "cascading"?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Let's imagine a waterfall – water flows from one level to another.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Also, CSS styles are applied from the most general to the most specific rules.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740780" y="2425847"/>
            <a:ext cx="4932728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transforms plain HTML into an attractive design!
- No CSS – sites are plain, black and white, and boring.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With CSS – we can change:
	- Colors
	- Fonts
	- Background images
Arrangement and size of elements
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43EA09-E120-0ACF-BA8C-36583B648A2D}"/>
              </a:ext>
            </a:extLst>
          </p:cNvPr>
          <p:cNvSpPr txBox="1">
            <a:spLocks/>
          </p:cNvSpPr>
          <p:nvPr/>
        </p:nvSpPr>
        <p:spPr>
          <a:xfrm>
            <a:off x="7679326" y="6201930"/>
            <a:ext cx="2819471" cy="29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https://dinoduvnjak.github.io/css-toogle/</a:t>
            </a:r>
          </a:p>
        </p:txBody>
      </p:sp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0" y="2338918"/>
            <a:ext cx="6720595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09" y="4516465"/>
            <a:ext cx="10087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Problem with Inline CSS
- Difficult to maintain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Not practical for multiple elements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It is not used often, except for quick changes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9" y="3429000"/>
            <a:ext cx="7702033" cy="8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6639572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Can be used to style the entire page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8" y="5154278"/>
            <a:ext cx="9966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Problem with Inline CSS
- If the site has multiple HTML pages, you have to repeat the styles in each file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25" y="2856493"/>
            <a:ext cx="2859759" cy="21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2362959" y="2354241"/>
            <a:ext cx="61428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Easier maintenance – all styles in one place
- Multiple pages use the same CSS file.
- Faster loading – browsers cache CSS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59" y="4587454"/>
            <a:ext cx="6387680" cy="1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 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231741"/>
            <a:ext cx="9663428" cy="1478804"/>
            <a:chOff x="1116919" y="2804360"/>
            <a:chExt cx="8546373" cy="1413131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Apply the style to all h1 elements and HTML files</a:t>
              </a:r>
            </a:p>
            <a:p>
              <a:pPr algn="l"/>
              <a:endParaRPr lang="en-US" dirty="0">
                <a:latin typeface="Bahnschrift SemiLight" panose="020B0502040204020203" pitchFamily="34" charset="0"/>
              </a:endParaRPr>
            </a:p>
            <a:p>
              <a:pPr algn="l"/>
              <a:endParaRPr lang="it-IT" dirty="0">
                <a:latin typeface="Bahnschrift Semi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734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Bahnschrift SemiLight" panose="020B0502040204020203" pitchFamily="34" charset="0"/>
                </a:rPr>
                <a:t>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Classes are used to group multiple elements that share the same style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 You can add the same class to multiple elements!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202" y="4641083"/>
            <a:ext cx="2517525" cy="129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02" y="3301414"/>
            <a:ext cx="4858614" cy="10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838200" y="2935296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The ID is unique and is used when you want to style only one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Each ID must be unique in the HTML document!
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56" y="3793718"/>
            <a:ext cx="2217510" cy="1205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56" y="3061725"/>
            <a:ext cx="5834822" cy="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977219" y="2921471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With this selector, we can target HTML elements that have a specific attribute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7" y="4477042"/>
            <a:ext cx="4030740" cy="136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13" y="3007571"/>
            <a:ext cx="5918087" cy="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0907-83EA-C08B-866D-D80FEE90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01C4-01A4-EA51-E862-3E30084EE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Attributes</a:t>
            </a:r>
          </a:p>
          <a:p>
            <a:pPr marL="0" indent="0">
              <a:buNone/>
            </a:pPr>
            <a:r>
              <a:rPr lang="en-US" dirty="0"/>
              <a:t>        Add extra information inside tags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Paths</a:t>
            </a:r>
          </a:p>
          <a:p>
            <a:pPr marL="0" indent="0">
              <a:buNone/>
            </a:pPr>
            <a:r>
              <a:rPr lang="en-US" dirty="0"/>
              <a:t>        Absolute paths point to full URLs.</a:t>
            </a:r>
          </a:p>
          <a:p>
            <a:pPr marL="0" indent="0">
              <a:buNone/>
            </a:pPr>
            <a:r>
              <a:rPr lang="en-US" dirty="0"/>
              <a:t>        Relative paths refer to locations in your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HTML Multipage Navigation</a:t>
            </a:r>
          </a:p>
          <a:p>
            <a:pPr marL="0" indent="0">
              <a:buNone/>
            </a:pPr>
            <a:r>
              <a:rPr lang="en-US" dirty="0"/>
              <a:t>    Link pages together to build multipage websites.</a:t>
            </a:r>
          </a:p>
          <a:p>
            <a:pPr marL="0" indent="0">
              <a:buNone/>
            </a:pPr>
            <a:r>
              <a:rPr lang="en-US" dirty="0"/>
              <a:t>    Use ./ for current directory references.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Best Practices</a:t>
            </a:r>
          </a:p>
          <a:p>
            <a:pPr marL="0" indent="0">
              <a:buNone/>
            </a:pPr>
            <a:r>
              <a:rPr lang="en-US" dirty="0"/>
              <a:t>    Always close tags.</a:t>
            </a:r>
          </a:p>
          <a:p>
            <a:pPr marL="0" indent="0">
              <a:buNone/>
            </a:pPr>
            <a:r>
              <a:rPr lang="en-US" dirty="0"/>
              <a:t>    Keep indentation clear and consistent.</a:t>
            </a:r>
          </a:p>
          <a:p>
            <a:pPr marL="0" indent="0">
              <a:buNone/>
            </a:pPr>
            <a:r>
              <a:rPr lang="en-US" dirty="0"/>
              <a:t>    Use VS Code Live Preview for instant feedback.</a:t>
            </a:r>
          </a:p>
          <a:p>
            <a:pPr marL="0" indent="0">
              <a:buNone/>
            </a:pPr>
            <a:r>
              <a:rPr lang="en-US" dirty="0"/>
              <a:t>    Validate HTML to ensure compatibility.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9038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0734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Apply style to ALL elements in an HTML document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25" y="3331218"/>
            <a:ext cx="43394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Objective: Add colors using named colors, HEX, and RGB values.
Steps:
-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- Set the color to h1 using named colors.
- Set the color for h2 using the HEX code.
- Set background-color for h1 using HEX code.
-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79566" y="3365657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Enable inspection of HTML and CSS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Detect and test CSS rules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Change live styles without changing the original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Overview of automatically assigned browser styles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7E5-EDDF-A38F-CA85-016A5306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7116ED-D27E-C0AF-AC7C-F68CCB65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6C805-94F6-03AF-2CBC-93B3DFAC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C4C0C-7DD0-AF34-F05F-1CDCA6EEA950}"/>
              </a:ext>
            </a:extLst>
          </p:cNvPr>
          <p:cNvSpPr txBox="1"/>
          <p:nvPr/>
        </p:nvSpPr>
        <p:spPr>
          <a:xfrm>
            <a:off x="411593" y="2627886"/>
            <a:ext cx="85724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Method 1: Via Menu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Click on the three dots in the top right corner of Chrome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More Tools → Developer Tools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Method 2: Keyboard Shortcuts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Windows/Linux: Ctrl + Shift + I or F12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Mac: Cmd + Option + I</a:t>
            </a:r>
            <a:br>
              <a:rPr lang="hr-HR" sz="2000" dirty="0">
                <a:latin typeface="Bahnschrift SemiLight" panose="020B0502040204020203" pitchFamily="34" charset="0"/>
              </a:rPr>
            </a:br>
            <a:endParaRPr lang="en-US" sz="2000" dirty="0">
              <a:latin typeface="Bahnschrift SemiLight" panose="020B0502040204020203" pitchFamily="34" charset="0"/>
            </a:endParaRPr>
          </a:p>
          <a:p>
            <a:r>
              <a:rPr lang="hr-HR" sz="2000" dirty="0">
                <a:latin typeface="Bahnschrift SemiLight" panose="020B0502040204020203" pitchFamily="34" charset="0"/>
              </a:rPr>
              <a:t>Method 3: Right Click (Fastest!)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Right-click on any element on the web page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Click Inspect</a:t>
            </a:r>
          </a:p>
        </p:txBody>
      </p:sp>
    </p:spTree>
    <p:extLst>
      <p:ext uri="{BB962C8B-B14F-4D97-AF65-F5344CB8AC3E}">
        <p14:creationId xmlns:p14="http://schemas.microsoft.com/office/powerpoint/2010/main" val="2370056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668383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Bahnschrift SemiLight" panose="020B0502040204020203" pitchFamily="34" charset="0"/>
              </a:rPr>
              <a:t>The "Computed" tab shows the final result of all applied CSS rules.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- Displays all the colors, margins, fonts, and other properties of an element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Ignores strikethrough rules that are not active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Allows you to diagnose problems faster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All colors on the page (background, text, links)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What fonts are used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What font sizes are applied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Useful trick: If you see an interesting color on a web page, you can use the CSS Overview to quickly get its code and use it in your project.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2" y="2342446"/>
            <a:ext cx="4514329" cy="39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Each HTML element consists of: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Content</a:t>
            </a:r>
            <a:r>
              <a:rPr lang="en-US" sz="2400" dirty="0">
                <a:latin typeface="Bahnschrift SemiLight" panose="020B0502040204020203" pitchFamily="34" charset="0"/>
              </a:rPr>
              <a:t> – Text, image, paragraph, title, etc.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Padding</a:t>
            </a:r>
            <a:r>
              <a:rPr lang="en-US" sz="2400" dirty="0">
                <a:latin typeface="Bahnschrift SemiLight" panose="020B0502040204020203" pitchFamily="34" charset="0"/>
              </a:rPr>
              <a:t> – Inner Spacing Between Content and Border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Border</a:t>
            </a:r>
            <a:r>
              <a:rPr lang="en-US" sz="2400" dirty="0">
                <a:latin typeface="Bahnschrift SemiLight" panose="020B0502040204020203" pitchFamily="34" charset="0"/>
              </a:rPr>
              <a:t> – A line that surrounds an element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Margins</a:t>
            </a:r>
            <a:r>
              <a:rPr lang="en-US" sz="2400" dirty="0">
                <a:latin typeface="Bahnschrift SemiLight" panose="020B0502040204020203" pitchFamily="34" charset="0"/>
              </a:rPr>
              <a:t> – The space between an element and other elements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156903"/>
            <a:ext cx="5104775" cy="2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590005" y="288707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Sometimes it is necessary to group elements into "</a:t>
            </a:r>
            <a:r>
              <a:rPr lang="en-US" sz="2400" b="1" dirty="0">
                <a:latin typeface="Bahnschrift SemiLight" panose="020B0502040204020203" pitchFamily="34" charset="0"/>
              </a:rPr>
              <a:t>containers</a:t>
            </a:r>
            <a:r>
              <a:rPr lang="en-US" sz="2400" dirty="0">
                <a:latin typeface="Bahnschrift SemiLight" panose="020B0502040204020203" pitchFamily="34" charset="0"/>
              </a:rPr>
              <a:t>" to make it easier to add styles to them.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&lt;div&gt; </a:t>
            </a:r>
            <a:r>
              <a:rPr lang="en-US" sz="2400" dirty="0">
                <a:latin typeface="Bahnschrift SemiLight" panose="020B0502040204020203" pitchFamily="34" charset="0"/>
              </a:rPr>
              <a:t>It allows flexibility in the arrangement of elements on the page.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97" y="4399814"/>
            <a:ext cx="2946679" cy="190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67" y="2047875"/>
            <a:ext cx="548815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rule that is lower in the CSS file has a higher priority and can override predefined rules.</a:t>
            </a:r>
            <a:br>
              <a:rPr lang="en-US" sz="2400" dirty="0"/>
            </a:br>
            <a:r>
              <a:rPr lang="en-US" sz="2400" dirty="0"/>
              <a:t>
 The text &lt;li&gt; will be blue, because the second rule comes later and overruns the first.</a:t>
            </a: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046566"/>
            <a:ext cx="4897656" cy="188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CSS decides which style to apply when there are multiple rules for the same element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The CSS specificity determines which selector takes precedence. Rules with more specifics will beat less specific ones.</a:t>
            </a:r>
            <a:br>
              <a:rPr lang="en-US" sz="2400" dirty="0">
                <a:latin typeface="Bahnschrift SemiLight" panose="020B0502040204020203" pitchFamily="34" charset="0"/>
              </a:rPr>
            </a:b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Element selector (p, li, h1)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Class selector (.my-class)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Attribute selector ([type="text"])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ID selector (#moj-id)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0" y="3142100"/>
            <a:ext cx="5261157" cy="25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8" y="2451861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C0E73A8-F5D8-4CC0-8E12-B53508C5F990}"/>
              </a:ext>
            </a:extLst>
          </p:cNvPr>
          <p:cNvSpPr txBox="1">
            <a:spLocks/>
          </p:cNvSpPr>
          <p:nvPr/>
        </p:nvSpPr>
        <p:spPr>
          <a:xfrm>
            <a:off x="7622793" y="5574795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       www.appbrewery.com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5944833" y="4980852"/>
            <a:ext cx="614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2551955"/>
            <a:ext cx="6698988" cy="13255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1866516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If you want to make sure that a rule always applies, use !important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Excessive use of !important can complicate the maintenance of CSS. Use it only when it's necessary.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1932512"/>
            <a:ext cx="3319463" cy="364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0825"/>
            <a:ext cx="6142892" cy="19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5419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The element moves 50px to the right and 50px down, but does not affect the other elements.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726002"/>
            <a:ext cx="2828170" cy="120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2690806"/>
            <a:ext cx="2585148" cy="1452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657496" y="2100611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Static (default)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10061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Relative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238191" y="4090056"/>
            <a:ext cx="58578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An element moves relative to its nearest parent, which has </a:t>
            </a:r>
            <a:r>
              <a:rPr lang="en-US" sz="2000" dirty="0" err="1">
                <a:latin typeface="Bahnschrift SemiLight" panose="020B0502040204020203" pitchFamily="34" charset="0"/>
              </a:rPr>
              <a:t>position:relative</a:t>
            </a:r>
            <a:r>
              <a:rPr lang="en-US" sz="2000" dirty="0">
                <a:latin typeface="Bahnschrift SemiLight" panose="020B0502040204020203" pitchFamily="34" charset="0"/>
              </a:rPr>
              <a:t>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I- f neither parent has a </a:t>
            </a:r>
            <a:r>
              <a:rPr lang="en-US" sz="2000" dirty="0" err="1">
                <a:latin typeface="Bahnschrift SemiLight" panose="020B0502040204020203" pitchFamily="34" charset="0"/>
              </a:rPr>
              <a:t>postion</a:t>
            </a:r>
            <a:r>
              <a:rPr lang="en-US" sz="2000" dirty="0">
                <a:latin typeface="Bahnschrift SemiLight" panose="020B0502040204020203" pitchFamily="34" charset="0"/>
              </a:rPr>
              <a:t> set, then it is positioned towards the upper left corner.
- Key problem with absolute: An element goes out of the normal flow of the document, so the other elements behave as if it doesn't exist.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544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The element remains in the same place on the screen, even when the user scrolls.
- It is used for navigation, back-to-top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67588"/>
            <a:ext cx="2965804" cy="125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41" y="2622897"/>
            <a:ext cx="2611274" cy="146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657496" y="199918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Absolute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27341" y="19991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Fixed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7390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The z-index determines which element goes above which in the "third dimension" (Z-axis).
- The higher the value of → element goes above the others.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195262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Z-index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22581"/>
            <a:ext cx="4703164" cy="20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- Replicate site from image
-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929725" y="4614687"/>
            <a:ext cx="44783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By default, some HTML elements occupy the entire width of the page, even if their content is not wide.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Examples: &lt;p&gt;, &lt;div&gt;, &lt;h1&gt;, &lt;section&gt;, &lt;article&gt;, &lt;footer&gt;.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5448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These elements only take up as much space as they need.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We cannot set their width (</a:t>
            </a:r>
            <a:r>
              <a:rPr lang="en-US" sz="2000" dirty="0" err="1">
                <a:latin typeface="Bahnschrift SemiLight" panose="020B0502040204020203" pitchFamily="34" charset="0"/>
              </a:rPr>
              <a:t>widght</a:t>
            </a:r>
            <a:r>
              <a:rPr lang="en-US" sz="2000" dirty="0">
                <a:latin typeface="Bahnschrift SemiLight" panose="020B0502040204020203" pitchFamily="34" charset="0"/>
              </a:rPr>
              <a:t>) or height (height).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Examples: &lt;span&gt;, &lt;a&gt;, &lt;strong&gt;, &lt;</a:t>
            </a:r>
            <a:r>
              <a:rPr lang="en-US" sz="2000" dirty="0" err="1">
                <a:latin typeface="Bahnschrift SemiLight" panose="020B0502040204020203" pitchFamily="34" charset="0"/>
              </a:rPr>
              <a:t>em</a:t>
            </a:r>
            <a:r>
              <a:rPr lang="en-US" sz="2000" dirty="0">
                <a:latin typeface="Bahnschrift SemiLight" panose="020B0502040204020203" pitchFamily="34" charset="0"/>
              </a:rPr>
              <a:t>&gt;.
- The elements will stand next to each other and ignore the width and height.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831148" y="2090475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Block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595424" y="2081991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518372"/>
            <a:ext cx="3941140" cy="1964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518372"/>
            <a:ext cx="2675538" cy="18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838200" y="4483129"/>
            <a:ext cx="55103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combines the characteristics of block and inline elements.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It can have width and height, but does not move to a new row if there is enough space.
- The elements will remain in the same row, but now we can adjust the width and height.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364316" y="4303455"/>
            <a:ext cx="55103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hides the element completely, as if it were not in HTML!
- It doesn't even take up space on the schedule.
- It is used for:	
Hide the menu until the user clicks the button.
Removal of elements on the mobile versions of the site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639869" y="1991668"/>
            <a:ext cx="7238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 block – best from both worlds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513724" y="2017501"/>
            <a:ext cx="484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None – hiding elements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5" y="2510260"/>
            <a:ext cx="2895421" cy="18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2580427"/>
            <a:ext cx="3328325" cy="1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678508" y="3218306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000" dirty="0">
                <a:latin typeface="Bahnschrift SemiLight" panose="020B0502040204020203" pitchFamily="34" charset="0"/>
              </a:rPr>
              <a:t>- Adjust the display so that the three squares stand in the same row.
- Adjust the display so that all the squares stand one below the other.</a:t>
            </a:r>
            <a:endParaRPr kumimoji="0" lang="hr-HR" altLang="sr-Latn-RS" sz="20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Unlike CSS or JavaScript, a website can only exist with an HTML file
Markup language: Similar to editorial markup in manuscripts (bold, underline, etc.)
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69068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DCB7C7-D5CA-7FB2-BE2F-616DE0E6BBFA}"/>
              </a:ext>
            </a:extLst>
          </p:cNvPr>
          <p:cNvSpPr txBox="1">
            <a:spLocks/>
          </p:cNvSpPr>
          <p:nvPr/>
        </p:nvSpPr>
        <p:spPr>
          <a:xfrm>
            <a:off x="8321434" y="3989207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www.w3schools..com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554064" y="3704621"/>
            <a:ext cx="32890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Float allows us to wrap text around elements, such as images, and create designs with "floating" blocks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704433" y="4134755"/>
            <a:ext cx="32890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After elements that use float, sometimes it is necessary to clean the floating effect.</a:t>
            </a:r>
            <a:br>
              <a:rPr lang="en-US" sz="2000" dirty="0">
                <a:latin typeface="Bahnschrift SemiLight" panose="020B0502040204020203" pitchFamily="34" charset="0"/>
              </a:rPr>
            </a:b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5412028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Float is best for:
- Wrap text around a picture 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-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059493"/>
            <a:ext cx="2759008" cy="151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33" y="2071365"/>
            <a:ext cx="2538397" cy="17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74" y="2680721"/>
            <a:ext cx="1909497" cy="343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1726095" y="4777540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Float is NOT a recommended technique for complex layouts.
-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82" y="2189066"/>
            <a:ext cx="1909497" cy="247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1865719" y="170904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Good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190636" y="180623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Bad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686030" y="2859525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400" dirty="0">
                <a:latin typeface="Bahnschrift SemiLight" panose="020B0502040204020203" pitchFamily="34" charset="0"/>
              </a:rPr>
              <a:t>- Adjust the display so that the three squares stand in the same row.
- Adjust the display so that all the squares stand one below the other.</a:t>
            </a:r>
            <a:endParaRPr kumimoji="0" lang="hr-HR" altLang="sr-Latn-RS" sz="24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21034" y="1638988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084623" y="1618882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CSS Grid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521031"/>
            <a:ext cx="3868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Desktop → Two columns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Mobile → Single Column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22054"/>
            <a:ext cx="38684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allows you to create complex layouts using rows and columns.
-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41" y="2152353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4" y="2136834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521031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Desktop → Elements are OK (horizontal)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1034" y="5782396"/>
            <a:ext cx="5251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7415049" y="20346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Bootstrap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857301" y="4390809"/>
            <a:ext cx="5728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Desktop → 2 columns (50% - 50%)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761703" y="5657671"/>
            <a:ext cx="7831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7415049" y="2562816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TAILWIND CSS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BULMA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35" y="2562816"/>
            <a:ext cx="4185608" cy="16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235132" y="2197893"/>
            <a:ext cx="117298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Enhance Your </a:t>
            </a:r>
            <a:r>
              <a:rPr lang="en-US" sz="2000" b="1" dirty="0" err="1"/>
              <a:t>CraftEase</a:t>
            </a:r>
            <a:r>
              <a:rPr lang="en-US" sz="2000" b="1" dirty="0"/>
              <a:t> Workshop Management Website with CSS and Responsive Design</a:t>
            </a:r>
          </a:p>
          <a:p>
            <a:r>
              <a:rPr lang="en-US" sz="2000" b="1" dirty="0"/>
              <a:t>Add CSS Styling:</a:t>
            </a:r>
          </a:p>
          <a:p>
            <a:r>
              <a:rPr lang="en-US" sz="2000" dirty="0"/>
              <a:t>Improve the look and feel of your </a:t>
            </a:r>
            <a:r>
              <a:rPr lang="en-US" sz="2000" dirty="0" err="1"/>
              <a:t>CraftEase</a:t>
            </a:r>
            <a:r>
              <a:rPr lang="en-US" sz="2000" dirty="0"/>
              <a:t> workshop management website by adding custom CSS styles</a:t>
            </a:r>
          </a:p>
          <a:p>
            <a:r>
              <a:rPr lang="en-US" sz="2000" dirty="0"/>
              <a:t>Create a professional, modern design that reflects the home improvement retail industry</a:t>
            </a:r>
          </a:p>
          <a:p>
            <a:r>
              <a:rPr lang="en-US" sz="2000" dirty="0"/>
              <a:t>Ensure that the design is visually appealing, consistent, and builds trust with DIY enthusiasts</a:t>
            </a:r>
          </a:p>
          <a:p>
            <a:r>
              <a:rPr lang="en-US" sz="2000" dirty="0"/>
              <a:t>Use appropriate colors, typography, and spacing that align with workshop and retail branding</a:t>
            </a:r>
          </a:p>
          <a:p>
            <a:r>
              <a:rPr lang="en-US" sz="2000" b="1" dirty="0"/>
              <a:t>Use a Responsive Framework:</a:t>
            </a:r>
          </a:p>
          <a:p>
            <a:r>
              <a:rPr lang="en-US" sz="2000" dirty="0"/>
              <a:t>To make development easier and ensure responsiveness, use any popular framework like </a:t>
            </a:r>
            <a:r>
              <a:rPr lang="en-US" sz="2000" b="1" dirty="0"/>
              <a:t>Bootstrap</a:t>
            </a:r>
            <a:r>
              <a:rPr lang="en-US" sz="2000" dirty="0"/>
              <a:t>, </a:t>
            </a:r>
            <a:r>
              <a:rPr lang="en-US" sz="2000" b="1" dirty="0" err="1"/>
              <a:t>Bulma</a:t>
            </a:r>
            <a:r>
              <a:rPr lang="en-US" sz="2000" dirty="0"/>
              <a:t>, </a:t>
            </a:r>
            <a:r>
              <a:rPr lang="en-US" sz="2000" b="1" dirty="0"/>
              <a:t>Tailwind CSS</a:t>
            </a:r>
            <a:r>
              <a:rPr lang="en-US" sz="2000" dirty="0"/>
              <a:t>, or any other framework of your choice</a:t>
            </a:r>
          </a:p>
          <a:p>
            <a:r>
              <a:rPr lang="en-US" sz="2000" dirty="0"/>
              <a:t>Leverage the framework's components to create professional-looking workshop cards, forms, and data tables</a:t>
            </a:r>
          </a:p>
          <a:p>
            <a:r>
              <a:rPr lang="en-US" sz="2000" dirty="0"/>
              <a:t>Utilize grid systems to organize your workshop listings, participant information, and inventory displays effectively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91788-4478-7410-ED9E-9B14C10C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BCB37-5626-CF29-CC36-F74CE4B0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F03AD-364A-28DB-FAA1-2BDDF0290794}"/>
              </a:ext>
            </a:extLst>
          </p:cNvPr>
          <p:cNvSpPr txBox="1"/>
          <p:nvPr/>
        </p:nvSpPr>
        <p:spPr>
          <a:xfrm>
            <a:off x="235132" y="2197893"/>
            <a:ext cx="1172988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Ensure Full Responsiveness: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Multi-Device Optimization:</a:t>
            </a:r>
            <a:endParaRPr lang="en-US" sz="2000" dirty="0"/>
          </a:p>
          <a:p>
            <a:r>
              <a:rPr lang="en-US" sz="2000" dirty="0"/>
              <a:t>The website should be fully responsive, adapting seamlessly to mobile phones, tablets, and desktop screens</a:t>
            </a:r>
          </a:p>
          <a:p>
            <a:r>
              <a:rPr lang="en-US" sz="2000" dirty="0"/>
              <a:t>Workshop registration forms should be easy to fill out on mobile devices</a:t>
            </a:r>
          </a:p>
          <a:p>
            <a:r>
              <a:rPr lang="en-US" sz="2000" dirty="0"/>
              <a:t>Participant tables and inventory data should be readable and accessible on smaller screens</a:t>
            </a:r>
          </a:p>
          <a:p>
            <a:r>
              <a:rPr lang="en-US" sz="2000" dirty="0"/>
              <a:t>Navigation should work smoothly across all device sizes for both customers and store staff</a:t>
            </a:r>
          </a:p>
          <a:p>
            <a:r>
              <a:rPr lang="en-US" sz="2000" dirty="0"/>
              <a:t>Optimize the layout and elements to provide a smooth user experience for DIY workshop participants browsing on different devices</a:t>
            </a:r>
          </a:p>
          <a:p>
            <a:r>
              <a:rPr lang="en-US" sz="2000" b="1" dirty="0"/>
              <a:t>Design Considerations for DIY Retail: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Industry-Specific Styling:</a:t>
            </a:r>
            <a:endParaRPr lang="en-US" sz="2000" dirty="0"/>
          </a:p>
          <a:p>
            <a:r>
              <a:rPr lang="en-US" sz="2000" dirty="0"/>
              <a:t>Use colors and design elements that reflect the home improvement and crafting industry</a:t>
            </a:r>
          </a:p>
          <a:p>
            <a:r>
              <a:rPr lang="en-US" sz="2000" dirty="0"/>
              <a:t>Make workshop cards visually appealing with clear information hierarchy</a:t>
            </a:r>
          </a:p>
          <a:p>
            <a:r>
              <a:rPr lang="en-US" sz="2000" dirty="0"/>
              <a:t>Ensure forms are user-friendly for customers registering for workshops</a:t>
            </a:r>
          </a:p>
          <a:p>
            <a:r>
              <a:rPr lang="en-US" sz="2000" dirty="0"/>
              <a:t>Create clear visual distinction between different workshop types and skill levels</a:t>
            </a:r>
          </a:p>
          <a:p>
            <a:r>
              <a:rPr lang="en-US" sz="2000" dirty="0"/>
              <a:t>Make inventory status easily scannable for store staff</a:t>
            </a:r>
          </a:p>
          <a:p>
            <a:r>
              <a:rPr lang="en-US" sz="2000" b="1" dirty="0"/>
              <a:t>Update on GitHub: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Deploy Your Enhanced Platform:</a:t>
            </a:r>
            <a:endParaRPr lang="en-US" sz="2000" dirty="0"/>
          </a:p>
          <a:p>
            <a:r>
              <a:rPr lang="en-US" sz="2000" dirty="0"/>
              <a:t>Once the improvements are complete, commit and push the updated code to your </a:t>
            </a:r>
            <a:r>
              <a:rPr lang="en-US" sz="2000" b="1" dirty="0"/>
              <a:t>GitHub repository</a:t>
            </a:r>
            <a:endParaRPr lang="en-US" sz="2000" dirty="0"/>
          </a:p>
          <a:p>
            <a:r>
              <a:rPr lang="en-US" sz="2000" dirty="0"/>
              <a:t>Update your README.md file to include screenshots of the responsive design</a:t>
            </a:r>
          </a:p>
          <a:p>
            <a:r>
              <a:rPr lang="en-US" sz="2000" dirty="0"/>
              <a:t>Document the framework choice and any custom CSS features you implemented</a:t>
            </a:r>
          </a:p>
          <a:p>
            <a:r>
              <a:rPr lang="en-US" sz="2000" dirty="0"/>
              <a:t>Ensure all CSS files are properly organized and linked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389F2-B1B8-B472-48DF-633B1017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6329-8017-936F-640A-561901A2D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1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0A3F6-9D4E-0D69-0A19-0ED610EE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C510-16BC-0AF5-04C2-C96DEEB6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C390F-BAF7-9CE7-4021-FDAB5756BE6F}"/>
              </a:ext>
            </a:extLst>
          </p:cNvPr>
          <p:cNvSpPr txBox="1"/>
          <p:nvPr/>
        </p:nvSpPr>
        <p:spPr>
          <a:xfrm>
            <a:off x="235132" y="2197893"/>
            <a:ext cx="11729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Update on GitHub: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Deploy Your Enhanced Platform:</a:t>
            </a:r>
            <a:endParaRPr lang="en-US" sz="2000" dirty="0"/>
          </a:p>
          <a:p>
            <a:r>
              <a:rPr lang="en-US" sz="2000" dirty="0"/>
              <a:t>Once the improvements are complete, commit and push the updated code to your </a:t>
            </a:r>
            <a:r>
              <a:rPr lang="en-US" sz="2000" b="1" dirty="0"/>
              <a:t>GitHub repository</a:t>
            </a:r>
            <a:endParaRPr lang="en-US" sz="2000" dirty="0"/>
          </a:p>
          <a:p>
            <a:r>
              <a:rPr lang="en-US" sz="2000" dirty="0"/>
              <a:t>Update your README.md file to include screenshots of the responsive design</a:t>
            </a:r>
          </a:p>
          <a:p>
            <a:r>
              <a:rPr lang="en-US" sz="2000" dirty="0"/>
              <a:t>Document the framework choice and any custom CSS features you implemented</a:t>
            </a:r>
          </a:p>
          <a:p>
            <a:r>
              <a:rPr lang="en-US" sz="2000" dirty="0"/>
              <a:t>Ensure all CSS files are properly organized and linked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53EA5-5CB8-986A-2AF1-870615C8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3F50E-521E-E9CE-68BC-6946A253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5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0B60-9960-CE72-66FA-4C065B32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A09F2-BBB4-9B32-38EF-20C64A36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02E65-F028-440D-77F0-9418B181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72" y="2513346"/>
            <a:ext cx="4396073" cy="3735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C75C3-0D01-9C3E-DE11-BD2FD3D3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31" y="1948583"/>
            <a:ext cx="2698571" cy="45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E72DE-1B77-A470-26B6-F7674362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F024-ED8F-7774-823D-771DD5E9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544A-B2AF-1B37-C7BA-5667BB2D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MDN – CSS First Steps</a:t>
            </a:r>
            <a:endParaRPr lang="en-US" dirty="0">
              <a:hlinkClick r:id="rId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Cascade and Inheritance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Specificity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Using !important</a:t>
            </a:r>
            <a:endParaRPr lang="en-US" dirty="0"/>
          </a:p>
          <a:p>
            <a:r>
              <a:rPr lang="en-US" dirty="0">
                <a:hlinkClick r:id="rId6"/>
              </a:rPr>
              <a:t>MDN – The &lt;div&gt; Element</a:t>
            </a:r>
            <a:endParaRPr lang="en-US" dirty="0"/>
          </a:p>
          <a:p>
            <a:r>
              <a:rPr lang="hr-HR" i="1" dirty="0"/>
              <a:t>CSS: The Definitive Guide</a:t>
            </a:r>
            <a:r>
              <a:rPr lang="hr-HR" dirty="0"/>
              <a:t> by Eric A. Meyer (box model chapter)</a:t>
            </a:r>
            <a:endParaRPr lang="en-US" dirty="0"/>
          </a:p>
          <a:p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959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739B-4D08-3862-74CA-7145DDC7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66A6-1E36-4934-0C48-C9370A3C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89A1-19A5-0503-6E8F-6041C27D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CSS Positioning</a:t>
            </a:r>
            <a:endParaRPr lang="en-US" dirty="0"/>
          </a:p>
          <a:p>
            <a:r>
              <a:rPr lang="en-US" dirty="0">
                <a:hlinkClick r:id="rId3"/>
              </a:rPr>
              <a:t>Frontend Mentor Challenges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Z‑Index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Secrets</a:t>
            </a:r>
            <a:r>
              <a:rPr lang="hr-HR" dirty="0"/>
              <a:t> by Lea Verou (positioning techniques)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</a:t>
            </a:r>
            <a:r>
              <a:rPr lang="hr-HR" dirty="0"/>
              <a:t> by Andy Budd</a:t>
            </a:r>
            <a:endParaRPr lang="en-US" dirty="0"/>
          </a:p>
          <a:p>
            <a:r>
              <a:rPr lang="en-US" dirty="0">
                <a:hlinkClick r:id="rId5"/>
              </a:rPr>
              <a:t>MDN – CSS Selectors</a:t>
            </a:r>
            <a:endParaRPr lang="en-US" dirty="0"/>
          </a:p>
          <a:p>
            <a:r>
              <a:rPr lang="en-US" dirty="0"/>
              <a:t>W3Schools – CSS Selectors Reference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MDN – Float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2032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8DD-3D3E-2A0A-676D-CE99554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4C2-2CBE-14F8-DA75-C57FBF85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6424-1C8A-8175-FE03-A461C8BB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Floats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 (float chapter)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Responsive Web Design</a:t>
            </a:r>
            <a:r>
              <a:rPr lang="en-US" dirty="0"/>
              <a:t> by Ethan Marcotte</a:t>
            </a:r>
          </a:p>
          <a:p>
            <a:r>
              <a:rPr lang="hr-HR" dirty="0">
                <a:hlinkClick r:id="rId2"/>
              </a:rPr>
              <a:t>MDN – Flexbox</a:t>
            </a:r>
            <a:endParaRPr lang="hr-HR" dirty="0"/>
          </a:p>
          <a:p>
            <a:r>
              <a:rPr lang="hr-HR" dirty="0">
                <a:hlinkClick r:id="rId3"/>
              </a:rPr>
              <a:t>MDN – Grid</a:t>
            </a:r>
            <a:endParaRPr lang="hr-HR" dirty="0"/>
          </a:p>
          <a:p>
            <a:r>
              <a:rPr lang="hr-HR" dirty="0">
                <a:hlinkClick r:id="rId4"/>
              </a:rPr>
              <a:t>Bootstrap Documentation</a:t>
            </a:r>
            <a:endParaRPr lang="hr-HR" dirty="0"/>
          </a:p>
          <a:p>
            <a:r>
              <a:rPr lang="hr-HR" dirty="0">
                <a:hlinkClick r:id="rId5"/>
              </a:rPr>
              <a:t>Tailwind CSS Documentation</a:t>
            </a:r>
            <a:endParaRPr lang="hr-HR" dirty="0"/>
          </a:p>
          <a:p>
            <a:r>
              <a:rPr lang="hr-HR" dirty="0">
                <a:hlinkClick r:id="rId6"/>
              </a:rPr>
              <a:t>Bulma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9059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FB2108-611B-2ABF-A40C-E602B85E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0EAC2-F516-AE9A-608B-DD1755D22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>
                <a:hlinkClick r:id="rId2"/>
              </a:rPr>
              <a:t>https://developer.mozilla.org/en-US/docs/Learn/Getting_started_with_the_web/CSS_basics</a:t>
            </a:r>
            <a:endParaRPr lang="en-US" dirty="0"/>
          </a:p>
          <a:p>
            <a:r>
              <a:rPr lang="hr-HR" dirty="0">
                <a:hlinkClick r:id="rId3"/>
              </a:rPr>
              <a:t>https://www.w3schools.com/css/css_intro.asp</a:t>
            </a:r>
            <a:endParaRPr lang="en-US" dirty="0"/>
          </a:p>
          <a:p>
            <a:r>
              <a:rPr lang="hr-HR" dirty="0">
                <a:hlinkClick r:id="rId4"/>
              </a:rPr>
              <a:t>https://developer.mozilla.org/en-US/docs/Web/HTML/Global_attributes/style</a:t>
            </a:r>
            <a:endParaRPr lang="en-US" dirty="0"/>
          </a:p>
          <a:p>
            <a:r>
              <a:rPr lang="hr-HR" dirty="0">
                <a:hlinkClick r:id="rId5"/>
              </a:rPr>
              <a:t>https://developer.mozilla.org/en-US/docs/Web/HTML/Element/style</a:t>
            </a:r>
            <a:endParaRPr lang="en-US" dirty="0"/>
          </a:p>
          <a:p>
            <a:r>
              <a:rPr lang="hr-HR" dirty="0">
                <a:hlinkClick r:id="rId6"/>
              </a:rPr>
              <a:t>https://developer.mozilla.org/en-US/docs/Web/HTML/Element/link</a:t>
            </a:r>
            <a:endParaRPr lang="en-US" dirty="0"/>
          </a:p>
          <a:p>
            <a:r>
              <a:rPr lang="hr-HR" dirty="0">
                <a:hlinkClick r:id="rId7"/>
              </a:rPr>
              <a:t>https://developer.mozilla.org/en-US/docs/Web/CSS/color_value</a:t>
            </a:r>
            <a:endParaRPr lang="en-US" dirty="0"/>
          </a:p>
          <a:p>
            <a:r>
              <a:rPr lang="hr-HR" dirty="0">
                <a:hlinkClick r:id="rId8"/>
              </a:rPr>
              <a:t>https://developer.chrome.com/docs/devtools/</a:t>
            </a:r>
            <a:endParaRPr lang="en-US" dirty="0"/>
          </a:p>
          <a:p>
            <a:r>
              <a:rPr lang="hr-HR" dirty="0">
                <a:hlinkClick r:id="rId9"/>
              </a:rPr>
              <a:t>https://developer.chrome.com/docs/devtools/css/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4876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6B86-EA53-A379-5681-AC4EBE84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D42D5-C228-56B2-0581-E9EB44B5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15B88-FE70-3468-4EDA-4A6F9264B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hlinkClick r:id="rId2"/>
              </a:rPr>
              <a:t>https://codepen.io/una/pen/VwKxZp</a:t>
            </a:r>
            <a:endParaRPr lang="en-US" dirty="0"/>
          </a:p>
          <a:p>
            <a:r>
              <a:rPr lang="hr-HR" dirty="0">
                <a:hlinkClick r:id="rId3"/>
              </a:rPr>
              <a:t>https://css-tricks.com/snippets/css/a-guide-to-flexbox/</a:t>
            </a:r>
            <a:endParaRPr lang="en-US" dirty="0"/>
          </a:p>
          <a:p>
            <a:r>
              <a:rPr lang="hr-HR" dirty="0">
                <a:hlinkClick r:id="rId4"/>
              </a:rPr>
              <a:t>https://guides.github.com/activities/hello-world/</a:t>
            </a:r>
            <a:endParaRPr lang="en-US" dirty="0"/>
          </a:p>
          <a:p>
            <a:r>
              <a:rPr lang="hr-HR" dirty="0">
                <a:hlinkClick r:id="rId5"/>
              </a:rPr>
              <a:t>https://www.freecodecamp.org/learn/responsive-web-design/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32313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01337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04E7E-8E01-F235-1583-83F58BAF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232D6-D5DC-A188-276C-857DF39D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hr-HR" dirty="0"/>
              <a:t>JavaScript powers websites with interactivity and dynamic content.</a:t>
            </a:r>
          </a:p>
          <a:p>
            <a:pPr marL="0" indent="0">
              <a:buNone/>
            </a:pPr>
            <a:br>
              <a:rPr lang="hr-HR" dirty="0"/>
            </a:br>
            <a:r>
              <a:rPr lang="hr-HR" dirty="0"/>
              <a:t>- Where it works:</a:t>
            </a:r>
          </a:p>
          <a:p>
            <a:pPr marL="0" indent="0">
              <a:buNone/>
            </a:pPr>
            <a:r>
              <a:rPr lang="hr-HR" dirty="0"/>
              <a:t>  - Frontend: Manipulates HTML/CSS, creates animations.</a:t>
            </a:r>
          </a:p>
          <a:p>
            <a:pPr marL="0" indent="0">
              <a:buNone/>
            </a:pPr>
            <a:r>
              <a:rPr lang="hr-HR" dirty="0"/>
              <a:t>  - Backend: Node.js runs JavaScript on servers.</a:t>
            </a:r>
          </a:p>
          <a:p>
            <a:pPr marL="0" indent="0">
              <a:buNone/>
            </a:pPr>
            <a:r>
              <a:rPr lang="hr-HR" dirty="0"/>
              <a:t>  - Mobile: React Native builds apps.</a:t>
            </a:r>
          </a:p>
          <a:p>
            <a:pPr marL="0" indent="0">
              <a:buNone/>
            </a:pPr>
            <a:br>
              <a:rPr lang="hr-HR" dirty="0"/>
            </a:br>
            <a:r>
              <a:rPr lang="hr-HR" dirty="0"/>
              <a:t>- Integration Approaches:</a:t>
            </a:r>
          </a:p>
          <a:p>
            <a:pPr marL="0" indent="0">
              <a:buNone/>
            </a:pPr>
            <a:r>
              <a:rPr lang="hr-HR" dirty="0"/>
              <a:t>  - Inline and internal scripts (less optimal).</a:t>
            </a:r>
          </a:p>
          <a:p>
            <a:pPr marL="0" indent="0">
              <a:buNone/>
            </a:pPr>
            <a:r>
              <a:rPr lang="hr-HR" dirty="0"/>
              <a:t>  - External scripts (preferred for performance and organization).</a:t>
            </a:r>
          </a:p>
        </p:txBody>
      </p:sp>
    </p:spTree>
    <p:extLst>
      <p:ext uri="{BB962C8B-B14F-4D97-AF65-F5344CB8AC3E}">
        <p14:creationId xmlns:p14="http://schemas.microsoft.com/office/powerpoint/2010/main" val="3900210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BF55-A426-CF0F-BB98-5E650D6F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AC690-A9DC-725E-925B-9E346B12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EBD9E-E4E9-5256-76E5-1F5B2BE94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hr-HR" dirty="0"/>
              <a:t>- Core Concepts:</a:t>
            </a:r>
          </a:p>
          <a:p>
            <a:pPr marL="0" indent="0">
              <a:buNone/>
            </a:pPr>
            <a:r>
              <a:rPr lang="hr-HR" dirty="0"/>
              <a:t>  - Variables: let (block scope), var (function scope, hoisting).</a:t>
            </a:r>
          </a:p>
          <a:p>
            <a:pPr marL="0" indent="0">
              <a:buNone/>
            </a:pPr>
            <a:r>
              <a:rPr lang="hr-HR" dirty="0"/>
              <a:t>  - Data Types: String, Number, Boolean.</a:t>
            </a:r>
          </a:p>
          <a:p>
            <a:pPr marL="0" indent="0">
              <a:buNone/>
            </a:pPr>
            <a:r>
              <a:rPr lang="hr-HR" dirty="0"/>
              <a:t>  - String Methods: length, slice().</a:t>
            </a:r>
          </a:p>
          <a:p>
            <a:pPr marL="0" indent="0">
              <a:buNone/>
            </a:pPr>
            <a:r>
              <a:rPr lang="hr-HR" dirty="0"/>
              <a:t>  - Math Operations: Order of operations, parentheses.</a:t>
            </a:r>
          </a:p>
          <a:p>
            <a:pPr marL="0" indent="0">
              <a:buNone/>
            </a:pPr>
            <a:r>
              <a:rPr lang="hr-HR" dirty="0"/>
              <a:t>  - Functions: Reusable code with parameters and return values.</a:t>
            </a:r>
          </a:p>
          <a:p>
            <a:pPr marL="0" indent="0">
              <a:buNone/>
            </a:pPr>
            <a:r>
              <a:rPr lang="hr-HR" dirty="0"/>
              <a:t>  - Conditions &amp; Logic: if, else, ===, logical operators.</a:t>
            </a:r>
          </a:p>
          <a:p>
            <a:pPr marL="0" indent="0">
              <a:buNone/>
            </a:pPr>
            <a:r>
              <a:rPr lang="hr-HR" dirty="0"/>
              <a:t>  - DOM Manipulation: Selecting and changing HTML/CSS dynamically.</a:t>
            </a:r>
          </a:p>
          <a:p>
            <a:pPr marL="0" indent="0">
              <a:buNone/>
            </a:pPr>
            <a:br>
              <a:rPr lang="hr-HR" dirty="0"/>
            </a:br>
            <a:r>
              <a:rPr lang="hr-HR" dirty="0"/>
              <a:t>- Best Practices:</a:t>
            </a:r>
          </a:p>
          <a:p>
            <a:pPr marL="0" indent="0">
              <a:buNone/>
            </a:pPr>
            <a:r>
              <a:rPr lang="hr-HR" dirty="0"/>
              <a:t>  - Use let over var to avoid bugs.</a:t>
            </a:r>
          </a:p>
          <a:p>
            <a:pPr marL="0" indent="0">
              <a:buNone/>
            </a:pPr>
            <a:r>
              <a:rPr lang="hr-HR" dirty="0"/>
              <a:t>  - Keep scripts external.</a:t>
            </a:r>
          </a:p>
          <a:p>
            <a:pPr marL="0" indent="0">
              <a:buNone/>
            </a:pPr>
            <a:r>
              <a:rPr lang="hr-HR" dirty="0"/>
              <a:t>  - Follow consistent naming and code style.</a:t>
            </a:r>
          </a:p>
        </p:txBody>
      </p:sp>
    </p:spTree>
    <p:extLst>
      <p:ext uri="{BB962C8B-B14F-4D97-AF65-F5344CB8AC3E}">
        <p14:creationId xmlns:p14="http://schemas.microsoft.com/office/powerpoint/2010/main" val="3877589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395568" y="1836647"/>
            <a:ext cx="5361214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>
                <a:latin typeface="+mj-lt"/>
              </a:rPr>
              <a:t>JavaScript is the most popular programming language according to research (e.g., RedMonk, Stack Overflow surveys).
</a:t>
            </a:r>
            <a:r>
              <a:rPr lang="en-US" dirty="0">
                <a:latin typeface="+mj-lt"/>
              </a:rPr>
              <a:t>-</a:t>
            </a:r>
            <a:r>
              <a:rPr lang="hr-HR" dirty="0">
                <a:latin typeface="+mj-lt"/>
              </a:rPr>
              <a:t> Frontend – HTML/CSS manipulation, animations, UI/UX improvements.
</a:t>
            </a:r>
            <a:r>
              <a:rPr lang="en-US" dirty="0">
                <a:latin typeface="+mj-lt"/>
              </a:rPr>
              <a:t>-</a:t>
            </a:r>
            <a:r>
              <a:rPr lang="hr-HR" dirty="0">
                <a:latin typeface="+mj-lt"/>
              </a:rPr>
              <a:t> Backend – Node.js allows JavaScript to run on servers.
</a:t>
            </a:r>
            <a:r>
              <a:rPr lang="en-US" dirty="0">
                <a:latin typeface="+mj-lt"/>
              </a:rPr>
              <a:t>-</a:t>
            </a:r>
            <a:r>
              <a:rPr lang="hr-HR" dirty="0">
                <a:latin typeface="+mj-lt"/>
              </a:rPr>
              <a:t> Mobile apps – React Native allows you to develop mobile apps using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6190079" y="1848172"/>
            <a:ext cx="5506460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>
                <a:latin typeface="+mj-lt"/>
              </a:rPr>
              <a:t>- Java vs JavaScript? – They have about as much in common as the emperor (car) and carpet.
- JavaScript is an interpreted language – It is executed line by line in the browser.
- Java is a compiled language – It is first compiled into an executable file, then it is run.
- Why "Java" in JavaScript? – In the 90s, the name Java was popular, so Netscape took advantage of that popularity.</a:t>
            </a:r>
            <a:endParaRPr lang="hr-H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518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 We can use double ("") or single ('') quotation marks for text.
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Recommendation: Double quotes for text data in JavaScript.
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Developers should follow the same writing styles for readability.</a:t>
            </a:r>
            <a:endParaRPr lang="hr-HR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4339004"/>
            <a:ext cx="4873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 Bad practice!
 Difficult to maintain and debugging.
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8" y="3139620"/>
            <a:ext cx="4347252" cy="7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06" y="2177660"/>
            <a:ext cx="3051280" cy="3263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Inline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217113" y="1690688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Internal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Install in VS code and use the Live Preview plugin to view changes in real-time 
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1848957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Extern </a:t>
            </a:r>
            <a:r>
              <a:rPr lang="en-US" sz="2000" dirty="0" err="1">
                <a:latin typeface="+mj-lt"/>
              </a:rPr>
              <a:t>Javascript</a:t>
            </a:r>
            <a:endParaRPr lang="hr-HR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655127"/>
            <a:ext cx="48732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- </a:t>
            </a:r>
            <a:r>
              <a:rPr lang="hr-HR" sz="2000" dirty="0">
                <a:latin typeface="+mj-lt"/>
              </a:rPr>
              <a:t>Better code organization
 </a:t>
            </a:r>
            <a:r>
              <a:rPr lang="en-US" sz="2000" dirty="0">
                <a:latin typeface="+mj-lt"/>
              </a:rPr>
              <a:t>- </a:t>
            </a:r>
            <a:r>
              <a:rPr lang="hr-HR" sz="2000" dirty="0">
                <a:latin typeface="+mj-lt"/>
              </a:rPr>
              <a:t>Easier maintenance
 </a:t>
            </a:r>
            <a:r>
              <a:rPr lang="en-US" sz="2000" dirty="0">
                <a:latin typeface="+mj-lt"/>
              </a:rPr>
              <a:t>- </a:t>
            </a:r>
            <a:r>
              <a:rPr lang="hr-HR" sz="2000" dirty="0">
                <a:latin typeface="+mj-lt"/>
              </a:rPr>
              <a:t>Better performance
 </a:t>
            </a:r>
            <a:r>
              <a:rPr lang="en-US" sz="2000" dirty="0">
                <a:latin typeface="+mj-lt"/>
              </a:rPr>
              <a:t>- </a:t>
            </a:r>
            <a:r>
              <a:rPr lang="hr-HR" sz="2000" dirty="0">
                <a:latin typeface="+mj-lt"/>
              </a:rPr>
              <a:t>Allows caching, which speeds up page loading
 </a:t>
            </a:r>
            <a:r>
              <a:rPr lang="en-US" sz="2000" dirty="0">
                <a:latin typeface="+mj-lt"/>
              </a:rPr>
              <a:t>- </a:t>
            </a:r>
            <a:r>
              <a:rPr lang="hr-HR" sz="2000" dirty="0">
                <a:latin typeface="+mj-lt"/>
              </a:rPr>
              <a:t>The page works faster by displaying the content first, then running javascript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8710"/>
            <a:ext cx="3011501" cy="2140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The JavaScript will run before the HTML is loaded.
-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They allow us to use the data in the program correctly.
- They prevent errors – we cannot, for example, add a string and a number:</a:t>
            </a:r>
            <a:endParaRPr lang="hr-HR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String</a:t>
            </a:r>
            <a:endParaRPr lang="hr-HR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Boolean (true/false)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How the browser recognizes</a:t>
            </a:r>
            <a:endParaRPr lang="hr-HR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Numbers</a:t>
            </a:r>
            <a:endParaRPr lang="hr-HR" sz="2000" dirty="0">
              <a:latin typeface="+mj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014" y="5308156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843336"/>
            <a:ext cx="6145618" cy="963136"/>
            <a:chOff x="517451" y="2209659"/>
            <a:chExt cx="6145618" cy="9631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209659"/>
              <a:ext cx="6145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42" y="2609769"/>
              <a:ext cx="2734708" cy="5630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7270995" y="3573634"/>
            <a:ext cx="4921005" cy="1192971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7246659" y="295229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 Change in value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They allow data to be reused without repeating the code.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They help organize the program.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53763" y="192310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51573" y="2624991"/>
            <a:ext cx="47137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34921" y="2636652"/>
            <a:ext cx="4713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31982" y="189209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3" y="4166252"/>
            <a:ext cx="5216312" cy="1733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38" y="4106557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1844808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1813798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2332954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 allows the same variable to be redeclared within the same scope.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2293903"/>
            <a:ext cx="4713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let </a:t>
            </a:r>
            <a:r>
              <a:rPr lang="en-US" sz="2000" dirty="0">
                <a:latin typeface="+mj-lt"/>
              </a:rPr>
              <a:t>is also raised, but it is not initialized, so if you access it before declaring, you get a </a:t>
            </a:r>
            <a:r>
              <a:rPr lang="en-US" sz="2000" dirty="0" err="1">
                <a:latin typeface="+mj-lt"/>
              </a:rPr>
              <a:t>ReferenceError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let </a:t>
            </a:r>
            <a:r>
              <a:rPr lang="en-US" sz="2000" dirty="0">
                <a:latin typeface="+mj-lt"/>
              </a:rPr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7" y="3309566"/>
            <a:ext cx="5325623" cy="885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99" y="3331014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07" y="5410869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213" y="5410869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let it doesn't.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43" y="3722117"/>
            <a:ext cx="4312482" cy="18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937715" y="2637780"/>
            <a:ext cx="47137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length tells us how many characters a string has.
- 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15" y="4266894"/>
            <a:ext cx="5005895" cy="1163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7053199" y="2637780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Code commenting</a:t>
            </a:r>
            <a:endParaRPr lang="hr-HR" sz="2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199" y="3285845"/>
            <a:ext cx="4694069" cy="7794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199" y="4407399"/>
            <a:ext cx="1577401" cy="16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77966-F1AD-4AF4-CC79-036B2B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7749"/>
            <a:ext cx="5634287" cy="202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985208" y="3182518"/>
            <a:ext cx="46411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It allows the user to enter text.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Calculates the number of characters.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Shows how many characters are left (max: 140).</a:t>
            </a:r>
            <a:endParaRPr lang="hr-H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8867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925008" y="2721114"/>
            <a:ext cx="47137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slice(start, end) takes the part of the string from start to end (not including end).
-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6" y="4660087"/>
            <a:ext cx="4883718" cy="1445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6629376" y="2721114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285" y="3644444"/>
            <a:ext cx="482480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C326-ADE1-2BE4-BC08-62D301A3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257A0-A2E9-FB72-15AA-E9031D192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838200" y="3259113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It allows the user to enter text.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Shorten text to 140 characters.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Display shortened text using alert().</a:t>
            </a:r>
            <a:endParaRPr lang="hr-HR" sz="20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98" y="2929279"/>
            <a:ext cx="5666839" cy="218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441"/>
            <a:ext cx="10515600" cy="1325563"/>
          </a:xfrm>
        </p:spPr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55" y="2975269"/>
            <a:ext cx="3362585" cy="801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6442595" y="4942563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First, multiplication * and division / are performed, then addition + and subtraction
-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55" y="3905907"/>
            <a:ext cx="2860851" cy="920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338637" y="2445966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Mathematicians operators</a:t>
            </a:r>
            <a:endParaRPr lang="hr-HR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6401670" y="2445966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Sequence of operations</a:t>
            </a:r>
            <a:endParaRPr lang="hr-HR" sz="20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45" y="2975269"/>
            <a:ext cx="5572218" cy="13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A01B-11B5-E756-5B38-895D5B097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9AE83-3C3C-AC91-71C6-7FE4A543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938434" y="3243488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1. Prompt input from the user using prompt().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2. Calculate the human years according to the formula.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3. Display the result using alert().</a:t>
            </a:r>
            <a:endParaRPr lang="hr-HR" sz="2000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19" y="3139944"/>
            <a:ext cx="5554059" cy="21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382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67022" y="1978396"/>
            <a:ext cx="487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We use it to avoid repeating the code.
-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17" y="4109425"/>
            <a:ext cx="3795106" cy="2017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7" y="2896680"/>
            <a:ext cx="5658694" cy="1015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6216646"/>
            <a:ext cx="6212323" cy="5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0012-A663-DE6E-1901-ED44D8A5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AF69AD-506A-9F4E-EF2F-FC8AD725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1182043" y="3523861"/>
            <a:ext cx="46411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 1. Returns the text shown below as a log instead of an </a:t>
            </a:r>
            <a:r>
              <a:rPr lang="en-US" sz="2000" dirty="0" err="1">
                <a:latin typeface="+mj-lt"/>
              </a:rPr>
              <a:t>aler</a:t>
            </a:r>
            <a:endParaRPr lang="hr-HR" sz="2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41" y="2939628"/>
            <a:ext cx="3948336" cy="27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46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619759" y="1690688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" y="3407644"/>
            <a:ext cx="4067502" cy="128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4874261"/>
            <a:ext cx="4873256" cy="18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30DD4-1BD2-9662-D731-214AC89A4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670ED-B36B-D6A8-F2A4-94D6143C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527195" y="3542194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The function should receive the amount of money.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Calculates how many bottles of milk you can buy (1 bottle = $1.5).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It shows how many bottles he can buy.</a:t>
            </a:r>
            <a:endParaRPr lang="hr-HR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73" y="3676155"/>
            <a:ext cx="694138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374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2280195"/>
            <a:ext cx="4873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Return allows the function to return a value that can be used later.
- The No Return function performs an action, but does not return any result.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982" y="4006339"/>
            <a:ext cx="4058809" cy="1440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4015603"/>
            <a:ext cx="6326406" cy="14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077A-6DFA-41B2-06E6-EC66DFB7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F043BC-311B-156D-7894-44171E1B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914576" y="3287080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The function receives the amount of money.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Calculates how many bottles of milk he can buy (1 bottle = $1.5).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- Returns change (money left over after purchase).</a:t>
            </a:r>
            <a:endParaRPr lang="hr-HR" sz="20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3" y="3901557"/>
            <a:ext cx="5343036" cy="7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55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305211"/>
            <a:ext cx="5045481" cy="102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522834"/>
            <a:ext cx="4875291" cy="839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293363"/>
            <a:ext cx="4484754" cy="1554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43" y="4345066"/>
            <a:ext cx="5944721" cy="693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1701209" y="5713913"/>
            <a:ext cx="8911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1952084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Multiple conditions</a:t>
            </a:r>
            <a:endParaRPr lang="hr-HR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1952084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One condition </a:t>
            </a:r>
            <a:endParaRPr lang="hr-HR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193277"/>
            <a:ext cx="63415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- Conditions allow you to control the flow of the program
-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1" y="2613590"/>
            <a:ext cx="4941109" cy="1427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60" y="261359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ahnschrift Semi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640</TotalTime>
  <Words>10132</Words>
  <Application>Microsoft Office PowerPoint</Application>
  <PresentationFormat>Widescreen</PresentationFormat>
  <Paragraphs>921</Paragraphs>
  <Slides>113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Bahnschrift</vt:lpstr>
      <vt:lpstr>Bahnschrift SemiBold</vt:lpstr>
      <vt:lpstr>Bahnschrift SemiCondensed</vt:lpstr>
      <vt:lpstr>Bahnschrift SemiLight</vt:lpstr>
      <vt:lpstr>Calibri</vt:lpstr>
      <vt:lpstr>Calibri Light</vt:lpstr>
      <vt:lpstr>Montserrat</vt:lpstr>
      <vt:lpstr>Tema sustava Office</vt:lpstr>
      <vt:lpstr>Tema sustava Office</vt:lpstr>
      <vt:lpstr>Web and Mobile Development Overview</vt:lpstr>
      <vt:lpstr>HTML</vt:lpstr>
      <vt:lpstr>SUMMARY</vt:lpstr>
      <vt:lpstr>SUMMARY</vt:lpstr>
      <vt:lpstr>HOW WEBSITES WORK</vt:lpstr>
      <vt:lpstr>HTML</vt:lpstr>
      <vt:lpstr>HTML TITLES</vt:lpstr>
      <vt:lpstr>HTML TITLES – EXERCISE 1</vt:lpstr>
      <vt:lpstr>HTML LISTS</vt:lpstr>
      <vt:lpstr>HTML PARAGRAF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  <vt:lpstr>HTML – FINAL EXERCISE</vt:lpstr>
      <vt:lpstr>HTML – FINAL EXERCISE</vt:lpstr>
      <vt:lpstr>PowerPoint Presentation</vt:lpstr>
      <vt:lpstr>PowerPoint Presentation</vt:lpstr>
      <vt:lpstr>CSS</vt:lpstr>
      <vt:lpstr>SUMMARY</vt:lpstr>
      <vt:lpstr>SUMMARY</vt:lpstr>
      <vt:lpstr>SUMMARY</vt:lpstr>
      <vt:lpstr>CSS</vt:lpstr>
      <vt:lpstr>CSS</vt:lpstr>
      <vt:lpstr>CSS-INLINE CSS</vt:lpstr>
      <vt:lpstr>CSS-INTERNAL CSS</vt:lpstr>
      <vt:lpstr>CSS-EXTERNAL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  <vt:lpstr>CSS – FINAL EXERCISE</vt:lpstr>
      <vt:lpstr>CSS – FINAL EXERCISE</vt:lpstr>
      <vt:lpstr>CSS – FINAL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JAVASCRIPT</vt:lpstr>
      <vt:lpstr>SUMMARY</vt:lpstr>
      <vt:lpstr>SUMMARY</vt:lpstr>
      <vt:lpstr>JAVASCRIPT</vt:lpstr>
      <vt:lpstr>JAVASCRIPT – FIRST STEPS</vt:lpstr>
      <vt:lpstr>JAVASCRIPT – INTEGRATION</vt:lpstr>
      <vt:lpstr>JAVASCRIPT – INTEGRATION</vt:lpstr>
      <vt:lpstr>JAVASCRIPT – INTEGRATION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PowerPoint Presentation</vt:lpstr>
      <vt:lpstr>JAVASCRIPT – SLICE</vt:lpstr>
      <vt:lpstr>PowerPoint Presentation</vt:lpstr>
      <vt:lpstr>JAVASCRIPT – MATHEMATICS</vt:lpstr>
      <vt:lpstr>PowerPoint Presentation</vt:lpstr>
      <vt:lpstr>JAVASCRIPT – FUNCTIONS</vt:lpstr>
      <vt:lpstr>PowerPoint Presentation</vt:lpstr>
      <vt:lpstr>JAVASCRIPT – FUNCTIONS</vt:lpstr>
      <vt:lpstr>PowerPoint Presentation</vt:lpstr>
      <vt:lpstr>JAVASCRIPT – FUNCTIONS</vt:lpstr>
      <vt:lpstr>PowerPoint Presentation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PowerPoint Presentation</vt:lpstr>
      <vt:lpstr>JAVASCRIPT – 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205</cp:revision>
  <dcterms:created xsi:type="dcterms:W3CDTF">2024-02-12T13:35:47Z</dcterms:created>
  <dcterms:modified xsi:type="dcterms:W3CDTF">2025-07-10T17:36:48Z</dcterms:modified>
</cp:coreProperties>
</file>